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60" r:id="rId3"/>
    <p:sldId id="289" r:id="rId4"/>
    <p:sldId id="288" r:id="rId5"/>
    <p:sldId id="263" r:id="rId6"/>
    <p:sldId id="265" r:id="rId7"/>
    <p:sldId id="290" r:id="rId9"/>
    <p:sldId id="291" r:id="rId10"/>
    <p:sldId id="292" r:id="rId11"/>
    <p:sldId id="293" r:id="rId12"/>
    <p:sldId id="294" r:id="rId13"/>
    <p:sldId id="361" r:id="rId14"/>
    <p:sldId id="362" r:id="rId15"/>
    <p:sldId id="306" r:id="rId16"/>
    <p:sldId id="942" r:id="rId17"/>
    <p:sldId id="307" r:id="rId18"/>
    <p:sldId id="360" r:id="rId19"/>
    <p:sldId id="296" r:id="rId20"/>
    <p:sldId id="297" r:id="rId21"/>
    <p:sldId id="944" r:id="rId22"/>
    <p:sldId id="298" r:id="rId23"/>
    <p:sldId id="264" r:id="rId24"/>
    <p:sldId id="299" r:id="rId25"/>
    <p:sldId id="300" r:id="rId26"/>
    <p:sldId id="301" r:id="rId27"/>
    <p:sldId id="302" r:id="rId28"/>
    <p:sldId id="303" r:id="rId29"/>
    <p:sldId id="304" r:id="rId30"/>
    <p:sldId id="305" r:id="rId31"/>
    <p:sldId id="314" r:id="rId32"/>
    <p:sldId id="349" r:id="rId33"/>
    <p:sldId id="363" r:id="rId34"/>
    <p:sldId id="351" r:id="rId35"/>
    <p:sldId id="352" r:id="rId36"/>
    <p:sldId id="353" r:id="rId37"/>
    <p:sldId id="354" r:id="rId38"/>
    <p:sldId id="355" r:id="rId39"/>
    <p:sldId id="315" r:id="rId40"/>
    <p:sldId id="347" r:id="rId41"/>
    <p:sldId id="348" r:id="rId42"/>
    <p:sldId id="322" r:id="rId43"/>
    <p:sldId id="323" r:id="rId44"/>
    <p:sldId id="324" r:id="rId45"/>
    <p:sldId id="325" r:id="rId46"/>
    <p:sldId id="326" r:id="rId47"/>
    <p:sldId id="327" r:id="rId48"/>
    <p:sldId id="328" r:id="rId49"/>
    <p:sldId id="329" r:id="rId50"/>
    <p:sldId id="923" r:id="rId51"/>
    <p:sldId id="924" r:id="rId52"/>
    <p:sldId id="921" r:id="rId53"/>
    <p:sldId id="926" r:id="rId54"/>
    <p:sldId id="925" r:id="rId55"/>
    <p:sldId id="330" r:id="rId56"/>
    <p:sldId id="331" r:id="rId57"/>
    <p:sldId id="332" r:id="rId58"/>
    <p:sldId id="333" r:id="rId59"/>
    <p:sldId id="334" r:id="rId60"/>
    <p:sldId id="335" r:id="rId61"/>
    <p:sldId id="336" r:id="rId62"/>
    <p:sldId id="337" r:id="rId63"/>
    <p:sldId id="339" r:id="rId64"/>
    <p:sldId id="340" r:id="rId65"/>
    <p:sldId id="341" r:id="rId66"/>
    <p:sldId id="342" r:id="rId67"/>
    <p:sldId id="945" r:id="rId68"/>
    <p:sldId id="927" r:id="rId69"/>
    <p:sldId id="356" r:id="rId70"/>
  </p:sldIdLst>
  <p:sldSz cx="9144000" cy="6858000" type="screen4x3"/>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7" userDrawn="1">
          <p15:clr>
            <a:srgbClr val="A4A3A4"/>
          </p15:clr>
        </p15:guide>
        <p15:guide id="2" pos="2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B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4" autoAdjust="0"/>
  </p:normalViewPr>
  <p:slideViewPr>
    <p:cSldViewPr showGuides="1">
      <p:cViewPr varScale="1">
        <p:scale>
          <a:sx n="133" d="100"/>
          <a:sy n="133" d="100"/>
        </p:scale>
        <p:origin x="2600" y="68"/>
      </p:cViewPr>
      <p:guideLst>
        <p:guide orient="horz" pos="2257"/>
        <p:guide pos="2884"/>
      </p:guideLst>
    </p:cSldViewPr>
  </p:slideViewPr>
  <p:notesTextViewPr>
    <p:cViewPr>
      <p:scale>
        <a:sx n="1" d="1"/>
        <a:sy n="1" d="1"/>
      </p:scale>
      <p:origin x="0" y="0"/>
    </p:cViewPr>
  </p:notesTextViewPr>
  <p:sorterViewPr>
    <p:cViewPr varScale="1">
      <p:scale>
        <a:sx n="1" d="1"/>
        <a:sy n="1" d="1"/>
      </p:scale>
      <p:origin x="0" y="-1254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4" Type="http://schemas.openxmlformats.org/officeDocument/2006/relationships/tags" Target="tags/tag15.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D579D05-3E16-4E84-A498-FC67D35C4EA2}" type="slidenum">
              <a:rPr lang="zh-CN" altLang="en-US"/>
            </a:fld>
            <a:endParaRPr lang="en-US" altLang="zh-CN"/>
          </a:p>
        </p:txBody>
      </p:sp>
      <p:sp>
        <p:nvSpPr>
          <p:cNvPr id="105474" name="Rectangle 2"/>
          <p:cNvSpPr>
            <a:spLocks noGrp="1" noRot="1" noChangeAspect="1" noChangeArrowheads="1" noTextEdit="1"/>
          </p:cNvSpPr>
          <p:nvPr>
            <p:ph type="sldImg"/>
          </p:nvPr>
        </p:nvSpPr>
        <p:spPr/>
      </p:sp>
      <p:sp>
        <p:nvSpPr>
          <p:cNvPr id="1054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1C53F7A-348A-458C-B744-31608EFFF41E}" type="slidenum">
              <a:rPr lang="zh-CN" altLang="en-US"/>
            </a:fld>
            <a:endParaRPr lang="en-US" altLang="zh-CN"/>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a:t>
            </a:r>
            <a:endParaRPr lang="zh-CN" altLang="en-US" dirty="0"/>
          </a:p>
        </p:txBody>
      </p:sp>
      <p:sp>
        <p:nvSpPr>
          <p:cNvPr id="4" name="灯片编号占位符 3"/>
          <p:cNvSpPr>
            <a:spLocks noGrp="1"/>
          </p:cNvSpPr>
          <p:nvPr>
            <p:ph type="sldNum" sz="quarter" idx="5"/>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endParaRPr lang="zh-CN" altLang="en-US" dirty="0"/>
          </a:p>
        </p:txBody>
      </p:sp>
      <p:sp>
        <p:nvSpPr>
          <p:cNvPr id="4" name="灯片编号占位符 3"/>
          <p:cNvSpPr>
            <a:spLocks noGrp="1"/>
          </p:cNvSpPr>
          <p:nvPr>
            <p:ph type="sldNum" sz="quarter" idx="5"/>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a:t>
            </a:r>
            <a:endParaRPr lang="zh-CN" altLang="en-US" dirty="0"/>
          </a:p>
        </p:txBody>
      </p:sp>
      <p:sp>
        <p:nvSpPr>
          <p:cNvPr id="4" name="灯片编号占位符 3"/>
          <p:cNvSpPr>
            <a:spLocks noGrp="1"/>
          </p:cNvSpPr>
          <p:nvPr>
            <p:ph type="sldNum" sz="quarter" idx="5"/>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6AA74B-10BA-4250-B5EF-DB982A3F577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9.png"/><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4.png"/><Relationship Id="rId3" Type="http://schemas.microsoft.com/office/2007/relationships/hdphoto" Target="../media/image28.wdp"/><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9.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3.png"/><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14.png"/><Relationship Id="rId4" Type="http://schemas.microsoft.com/office/2007/relationships/hdphoto" Target="../media/image28.wdp"/><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7"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16" name="组合 15"/>
          <p:cNvGrpSpPr/>
          <p:nvPr userDrawn="1"/>
        </p:nvGrpSpPr>
        <p:grpSpPr>
          <a:xfrm>
            <a:off x="45886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pic>
        <p:nvPicPr>
          <p:cNvPr id="41"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42"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7"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7"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550546"/>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18"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7"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626145"/>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16"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17" name="组合 16"/>
          <p:cNvGrpSpPr/>
          <p:nvPr userDrawn="1"/>
        </p:nvGrpSpPr>
        <p:grpSpPr>
          <a:xfrm>
            <a:off x="2280665" y="5719548"/>
            <a:ext cx="4602338"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97" y="-2924"/>
            <a:ext cx="9144793" cy="3633531"/>
          </a:xfrm>
          <a:prstGeom prst="rect">
            <a:avLst/>
          </a:prstGeom>
        </p:spPr>
      </p:pic>
      <p:sp>
        <p:nvSpPr>
          <p:cNvPr id="37"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
        <p:nvSpPr>
          <p:cNvPr id="41"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43" name="文本框 42"/>
          <p:cNvSpPr txBox="1"/>
          <p:nvPr userDrawn="1"/>
        </p:nvSpPr>
        <p:spPr>
          <a:xfrm>
            <a:off x="113133" y="617414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a:solidFill>
                  <a:schemeClr val="accent3"/>
                </a:solidFill>
                <a:latin typeface="+mn-ea"/>
                <a:ea typeface="+mn-ea"/>
              </a:rPr>
              <a:t>BIT</a:t>
            </a:r>
            <a:r>
              <a:rPr lang="en-US" altLang="zh-CN" sz="1050" b="0" i="0" spc="100" baseline="0" dirty="0">
                <a:solidFill>
                  <a:schemeClr val="accent3"/>
                </a:solidFill>
                <a:latin typeface="+mn-ea"/>
              </a:rPr>
              <a:t> </a:t>
            </a:r>
            <a:r>
              <a:rPr lang="en-US" altLang="zh-CN" sz="1050" b="1" i="0" spc="100" baseline="0" dirty="0">
                <a:solidFill>
                  <a:schemeClr val="accent3"/>
                </a:solidFill>
                <a:latin typeface="+mn-ea"/>
              </a:rPr>
              <a:t>|</a:t>
            </a:r>
            <a:r>
              <a:rPr lang="en-US" altLang="zh-CN" sz="1050" b="0" i="0" spc="100" baseline="0" dirty="0">
                <a:solidFill>
                  <a:schemeClr val="accent3"/>
                </a:solidFill>
                <a:latin typeface="+mn-ea"/>
              </a:rPr>
              <a:t> </a:t>
            </a:r>
            <a:r>
              <a:rPr lang="en-US" altLang="zh-CN" sz="1050" b="1" i="0" spc="100" baseline="0" dirty="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7562609" y="6400645"/>
            <a:ext cx="1324400"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2374" y="0"/>
            <a:ext cx="9143985" cy="6858000"/>
          </a:xfrm>
          <a:prstGeom prst="rect">
            <a:avLst/>
          </a:prstGeom>
        </p:spPr>
      </p:pic>
      <p:sp>
        <p:nvSpPr>
          <p:cNvPr id="5"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sz="1350"/>
          </a:p>
        </p:txBody>
      </p:sp>
      <p:sp>
        <p:nvSpPr>
          <p:cNvPr id="6"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4" cstate="print"/>
          <a:stretch>
            <a:fillRect/>
          </a:stretch>
        </p:blipFill>
        <p:spPr>
          <a:xfrm>
            <a:off x="2825563" y="1018488"/>
            <a:ext cx="3488112" cy="1301774"/>
          </a:xfrm>
          <a:prstGeom prst="rect">
            <a:avLst/>
          </a:prstGeom>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3"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9144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userDrawn="1"/>
        </p:nvGrpSpPr>
        <p:grpSpPr>
          <a:xfrm>
            <a:off x="1399821" y="1872369"/>
            <a:ext cx="636143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3767017" cy="6857433"/>
          </a:xfrm>
          <a:prstGeom prst="rect">
            <a:avLst/>
          </a:prstGeom>
        </p:spPr>
      </p:pic>
      <p:sp>
        <p:nvSpPr>
          <p:cNvPr id="3" name="矩形 白1"/>
          <p:cNvSpPr/>
          <p:nvPr userDrawn="1"/>
        </p:nvSpPr>
        <p:spPr>
          <a:xfrm rot="5400000">
            <a:off x="-688243" y="918223"/>
            <a:ext cx="51435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3"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p:cNvGrpSpPr/>
          <p:nvPr userDrawn="1"/>
        </p:nvGrpSpPr>
        <p:grpSpPr>
          <a:xfrm>
            <a:off x="737401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sp>
        <p:nvSpPr>
          <p:cNvPr id="41"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4"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9144000" cy="2290219"/>
          </a:xfrm>
          <a:prstGeom prst="rect">
            <a:avLst/>
          </a:prstGeom>
        </p:spPr>
      </p:pic>
      <p:sp>
        <p:nvSpPr>
          <p:cNvPr id="10"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4" cstate="print"/>
          <a:stretch>
            <a:fillRect/>
          </a:stretch>
        </p:blipFill>
        <p:spPr>
          <a:xfrm>
            <a:off x="3763502" y="973061"/>
            <a:ext cx="1607471" cy="599913"/>
          </a:xfrm>
          <a:prstGeom prst="rect">
            <a:avLst/>
          </a:prstGeom>
        </p:spPr>
      </p:pic>
      <p:cxnSp>
        <p:nvCxnSpPr>
          <p:cNvPr id="4"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4"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154148" y="2653429"/>
            <a:ext cx="3942080" cy="1014730"/>
          </a:xfrm>
          <a:prstGeom prst="rect">
            <a:avLst/>
          </a:prstGeom>
          <a:noFill/>
        </p:spPr>
        <p:txBody>
          <a:bodyPr wrap="none" rtlCol="0">
            <a:spAutoFit/>
          </a:bodyPr>
          <a:lstStyle/>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9" name="文本框 8"/>
          <p:cNvSpPr txBox="1"/>
          <p:nvPr userDrawn="1"/>
        </p:nvSpPr>
        <p:spPr>
          <a:xfrm>
            <a:off x="793240" y="3752395"/>
            <a:ext cx="598170" cy="1767840"/>
          </a:xfrm>
          <a:prstGeom prst="rect">
            <a:avLst/>
          </a:prstGeom>
          <a:noFill/>
        </p:spPr>
        <p:txBody>
          <a:bodyPr vert="eaVert" wrap="none" rtlCol="0">
            <a:spAutoFit/>
          </a:bodyPr>
          <a:lstStyle/>
          <a:p>
            <a:r>
              <a:rPr lang="zh-CN" altLang="en-US" sz="2700" b="1" spc="600" dirty="0">
                <a:solidFill>
                  <a:schemeClr val="accent1"/>
                </a:solidFill>
              </a:rPr>
              <a:t>结构大纲</a:t>
            </a:r>
            <a:endParaRPr lang="zh-CN" altLang="en-US" sz="2700" b="1" spc="600" dirty="0">
              <a:solidFill>
                <a:schemeClr val="accent1"/>
              </a:solidFill>
            </a:endParaRPr>
          </a:p>
        </p:txBody>
      </p:sp>
      <p:sp>
        <p:nvSpPr>
          <p:cNvPr id="12" name="文本框 11"/>
          <p:cNvSpPr txBox="1"/>
          <p:nvPr userDrawn="1"/>
        </p:nvSpPr>
        <p:spPr>
          <a:xfrm>
            <a:off x="7106499" y="6600901"/>
            <a:ext cx="1925955" cy="206375"/>
          </a:xfrm>
          <a:prstGeom prst="rect">
            <a:avLst/>
          </a:prstGeom>
          <a:noFill/>
        </p:spPr>
        <p:txBody>
          <a:bodyPr wrap="none" rtlCol="0">
            <a:spAutoFit/>
          </a:bodyPr>
          <a:lstStyle/>
          <a:p>
            <a:pPr algn="r"/>
            <a:r>
              <a:rPr lang="en-US" altLang="zh-CN" sz="750" spc="0" dirty="0">
                <a:solidFill>
                  <a:schemeClr val="bg1"/>
                </a:solidFill>
                <a:latin typeface="Arial" panose="020B0604020202020204" pitchFamily="34" charset="0"/>
                <a:ea typeface="微软雅黑" panose="020B0503020204020204" charset="-122"/>
                <a:cs typeface="Arial" panose="020B0604020202020204" pitchFamily="34" charset="0"/>
              </a:rPr>
              <a:t>BEIJING</a:t>
            </a:r>
            <a:r>
              <a:rPr lang="en-US" altLang="zh-CN" sz="750" spc="0" baseline="0" dirty="0">
                <a:solidFill>
                  <a:schemeClr val="bg1"/>
                </a:solidFill>
                <a:latin typeface="Arial" panose="020B0604020202020204" pitchFamily="34" charset="0"/>
                <a:ea typeface="微软雅黑" panose="020B050302020402020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82"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83"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84"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5" name="组合 84"/>
          <p:cNvGrpSpPr/>
          <p:nvPr userDrawn="1"/>
        </p:nvGrpSpPr>
        <p:grpSpPr>
          <a:xfrm>
            <a:off x="449206" y="6399999"/>
            <a:ext cx="1906960"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63"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64"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65"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组合 65"/>
          <p:cNvGrpSpPr/>
          <p:nvPr userDrawn="1"/>
        </p:nvGrpSpPr>
        <p:grpSpPr>
          <a:xfrm>
            <a:off x="449206" y="6399999"/>
            <a:ext cx="1906960"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88"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87" name="图片 8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90" name="图片 89"/>
          <p:cNvPicPr>
            <a:picLocks noChangeAspect="1"/>
          </p:cNvPicPr>
          <p:nvPr userDrawn="1"/>
        </p:nvPicPr>
        <p:blipFill>
          <a:blip r:embed="rId4" cstate="print"/>
          <a:stretch>
            <a:fillRect/>
          </a:stretch>
        </p:blipFill>
        <p:spPr>
          <a:xfrm>
            <a:off x="7378364" y="252089"/>
            <a:ext cx="1476917"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9143999" cy="4400550"/>
          </a:xfrm>
          <a:prstGeom prst="rect">
            <a:avLst/>
          </a:prstGeom>
        </p:spPr>
      </p:pic>
      <p:sp>
        <p:nvSpPr>
          <p:cNvPr id="5"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5" cstate="print"/>
          <a:stretch>
            <a:fillRect/>
          </a:stretch>
        </p:blipFill>
        <p:spPr>
          <a:xfrm>
            <a:off x="7276385" y="142154"/>
            <a:ext cx="1681877" cy="627682"/>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3"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2971129" y="2797003"/>
            <a:ext cx="92015"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635150" y="2752385"/>
            <a:ext cx="1647825" cy="714375"/>
          </a:xfrm>
          <a:prstGeom prst="rect">
            <a:avLst/>
          </a:prstGeom>
        </p:spPr>
        <p:txBody>
          <a:bodyPr wrap="square">
            <a:spAutoFit/>
          </a:bodyPr>
          <a:lstStyle/>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44" name="矩形 43"/>
          <p:cNvSpPr/>
          <p:nvPr userDrawn="1"/>
        </p:nvSpPr>
        <p:spPr>
          <a:xfrm>
            <a:off x="722854" y="3595872"/>
            <a:ext cx="1429877" cy="368300"/>
          </a:xfrm>
          <a:prstGeom prst="rect">
            <a:avLst/>
          </a:prstGeom>
        </p:spPr>
        <p:txBody>
          <a:bodyPr wrap="square">
            <a:spAutoFit/>
          </a:bodyPr>
          <a:lstStyle/>
          <a:p>
            <a:pPr lvl="0" algn="dist"/>
            <a:r>
              <a:rPr lang="en-US" altLang="zh-CN" dirty="0">
                <a:solidFill>
                  <a:schemeClr val="bg1"/>
                </a:solidFill>
              </a:rPr>
              <a:t>CONTENTS</a:t>
            </a:r>
            <a:endParaRPr lang="en-US" altLang="zh-CN" dirty="0">
              <a:solidFill>
                <a:schemeClr val="bg1"/>
              </a:solidFill>
            </a:endParaRPr>
          </a:p>
        </p:txBody>
      </p:sp>
      <p:cxnSp>
        <p:nvCxnSpPr>
          <p:cNvPr id="45"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6"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9144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3"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charset="-122"/>
                <a:ea typeface="微软雅黑" panose="020B050302020402020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sz="1350">
              <a:cs typeface="+mn-ea"/>
            </a:endParaRPr>
          </a:p>
        </p:txBody>
      </p:sp>
      <p:grpSp>
        <p:nvGrpSpPr>
          <p:cNvPr id="115" name="组合 114"/>
          <p:cNvGrpSpPr/>
          <p:nvPr userDrawn="1"/>
        </p:nvGrpSpPr>
        <p:grpSpPr>
          <a:xfrm>
            <a:off x="513500" y="6423435"/>
            <a:ext cx="1436744"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143"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a:solidFill>
                <a:srgbClr val="F2F2F2"/>
              </a:solidFill>
              <a:latin typeface="微软雅黑" panose="020B0503020204020204" charset="-122"/>
            </a:endParaRPr>
          </a:p>
        </p:txBody>
      </p:sp>
      <p:sp>
        <p:nvSpPr>
          <p:cNvPr id="25"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grpSp>
        <p:nvGrpSpPr>
          <p:cNvPr id="56" name="组合 55"/>
          <p:cNvGrpSpPr/>
          <p:nvPr userDrawn="1"/>
        </p:nvGrpSpPr>
        <p:grpSpPr>
          <a:xfrm>
            <a:off x="449206" y="6399999"/>
            <a:ext cx="1906960"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7"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a:solidFill>
                <a:srgbClr val="F2F2F2"/>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5"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dirty="0"/>
          </a:p>
        </p:txBody>
      </p:sp>
      <p:sp>
        <p:nvSpPr>
          <p:cNvPr id="8"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12" name="标题 47"/>
          <p:cNvSpPr>
            <a:spLocks noGrp="1"/>
          </p:cNvSpPr>
          <p:nvPr>
            <p:ph type="title" hasCustomPrompt="1"/>
          </p:nvPr>
        </p:nvSpPr>
        <p:spPr>
          <a:xfrm>
            <a:off x="472814" y="2616692"/>
            <a:ext cx="5291969" cy="1200329"/>
          </a:xfrm>
          <a:prstGeom prst="rect">
            <a:avLst/>
          </a:prstGeom>
          <a:noFill/>
        </p:spPr>
        <p:txBody>
          <a:bodyPr wrap="square" lIns="0" rtlCol="0">
            <a:spAutoFit/>
          </a:bodyPr>
          <a:lstStyle>
            <a:lvl1pPr>
              <a:lnSpc>
                <a:spcPct val="100000"/>
              </a:lnSpc>
              <a:defRPr lang="zh-CN" altLang="en-US" sz="27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491032" y="2352090"/>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491729" y="4304189"/>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lstStyle/>
          <a:p>
            <a:pPr algn="l">
              <a:lnSpc>
                <a:spcPct val="130000"/>
              </a:lnSpc>
            </a:pPr>
            <a:r>
              <a:rPr lang="en-US" altLang="zh-CN" b="1" i="0" spc="100" dirty="0">
                <a:solidFill>
                  <a:schemeClr val="accent3"/>
                </a:solidFill>
                <a:latin typeface="+mn-ea"/>
              </a:rPr>
              <a:t>◀ BIT</a:t>
            </a:r>
            <a:r>
              <a:rPr lang="en-US" altLang="zh-CN" b="1" i="0" spc="100" baseline="0" dirty="0">
                <a:solidFill>
                  <a:schemeClr val="accent3"/>
                </a:solidFill>
                <a:latin typeface="+mn-ea"/>
              </a:rPr>
              <a:t> </a:t>
            </a:r>
            <a:r>
              <a:rPr lang="en-US" altLang="zh-CN" b="1" i="0" spc="100" dirty="0">
                <a:solidFill>
                  <a:schemeClr val="accent3"/>
                </a:solidFill>
                <a:latin typeface="+mn-ea"/>
              </a:rPr>
              <a:t>▶</a:t>
            </a:r>
            <a:endParaRPr lang="zh-CN" altLang="en-US"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24" name="组合 23"/>
          <p:cNvGrpSpPr/>
          <p:nvPr userDrawn="1"/>
        </p:nvGrpSpPr>
        <p:grpSpPr>
          <a:xfrm>
            <a:off x="503526" y="6083135"/>
            <a:ext cx="1906960"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433388"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a:solidFill>
                <a:schemeClr val="accent3"/>
              </a:solidFill>
              <a:latin typeface="微软雅黑" panose="020B0503020204020204" charset="-122"/>
            </a:endParaRPr>
          </a:p>
        </p:txBody>
      </p:sp>
      <p:grpSp>
        <p:nvGrpSpPr>
          <p:cNvPr id="56" name="组合 55"/>
          <p:cNvGrpSpPr/>
          <p:nvPr userDrawn="1"/>
        </p:nvGrpSpPr>
        <p:grpSpPr>
          <a:xfrm>
            <a:off x="44920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2" name="组合 1"/>
          <p:cNvGrpSpPr/>
          <p:nvPr userDrawn="1"/>
        </p:nvGrpSpPr>
        <p:grpSpPr>
          <a:xfrm>
            <a:off x="-7143" y="122428"/>
            <a:ext cx="419946"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a:solidFill>
                <a:schemeClr val="accent3"/>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4"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sz="135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a:solidFill>
                <a:schemeClr val="accent3"/>
              </a:solidFill>
              <a:latin typeface="微软雅黑" panose="020B0503020204020204" charset="-122"/>
            </a:endParaRPr>
          </a:p>
        </p:txBody>
      </p:sp>
      <p:grpSp>
        <p:nvGrpSpPr>
          <p:cNvPr id="72" name="组合 71"/>
          <p:cNvGrpSpPr/>
          <p:nvPr userDrawn="1"/>
        </p:nvGrpSpPr>
        <p:grpSpPr>
          <a:xfrm>
            <a:off x="449206" y="6399999"/>
            <a:ext cx="1906960"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cxnSp>
        <p:nvCxnSpPr>
          <p:cNvPr id="96"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711994"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a:solidFill>
                <a:schemeClr val="accent3"/>
              </a:solidFill>
              <a:latin typeface="微软雅黑" panose="020B0503020204020204" charset="-122"/>
            </a:endParaRPr>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a:solidFill>
                <a:srgbClr val="F2F2F2"/>
              </a:solidFill>
              <a:latin typeface="微软雅黑" panose="020B050302020402020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a:solidFill>
                <a:srgbClr val="F2F2F2"/>
              </a:solidFill>
              <a:latin typeface="微软雅黑" panose="020B050302020402020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562397"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a:solidFill>
                <a:schemeClr val="accent3"/>
              </a:solidFill>
              <a:latin typeface="微软雅黑" panose="020B0503020204020204" charset="-122"/>
            </a:endParaRPr>
          </a:p>
        </p:txBody>
      </p:sp>
      <p:grpSp>
        <p:nvGrpSpPr>
          <p:cNvPr id="56" name="组合 55"/>
          <p:cNvGrpSpPr/>
          <p:nvPr userDrawn="1"/>
        </p:nvGrpSpPr>
        <p:grpSpPr>
          <a:xfrm>
            <a:off x="39205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383702" y="273355"/>
            <a:ext cx="915798"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a:solidFill>
                <a:schemeClr val="accent3"/>
              </a:solidFill>
              <a:latin typeface="微软雅黑" panose="020B0503020204020204" charset="-122"/>
            </a:endParaRPr>
          </a:p>
        </p:txBody>
      </p:sp>
      <p:pic>
        <p:nvPicPr>
          <p:cNvPr id="86"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1"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3"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sz="1350" dirty="0">
              <a:cs typeface="+mn-ea"/>
              <a:sym typeface="+mn-lt"/>
            </a:endParaRPr>
          </a:p>
        </p:txBody>
      </p:sp>
      <p:sp>
        <p:nvSpPr>
          <p:cNvPr id="31"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48" name="标题 47"/>
          <p:cNvSpPr>
            <a:spLocks noGrp="1"/>
          </p:cNvSpPr>
          <p:nvPr>
            <p:ph type="title" hasCustomPrompt="1"/>
          </p:nvPr>
        </p:nvSpPr>
        <p:spPr>
          <a:xfrm>
            <a:off x="3835065" y="2558484"/>
            <a:ext cx="4677017" cy="1200329"/>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3852761" y="2329801"/>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3857523" y="4198880"/>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9"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106"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8"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49"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50"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102"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4"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48" name="标题 47"/>
          <p:cNvSpPr>
            <a:spLocks noGrp="1"/>
          </p:cNvSpPr>
          <p:nvPr userDrawn="1">
            <p:ph type="title" hasCustomPrompt="1"/>
          </p:nvPr>
        </p:nvSpPr>
        <p:spPr>
          <a:xfrm>
            <a:off x="386954" y="3758091"/>
            <a:ext cx="8370093" cy="1323439"/>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3047490" y="5540739"/>
            <a:ext cx="3049021" cy="34471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51" name="文本框 50"/>
          <p:cNvSpPr txBox="1"/>
          <p:nvPr userDrawn="1"/>
        </p:nvSpPr>
        <p:spPr>
          <a:xfrm>
            <a:off x="113133" y="608868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a:solidFill>
                  <a:schemeClr val="accent3"/>
                </a:solidFill>
                <a:latin typeface="+mn-ea"/>
                <a:ea typeface="+mn-ea"/>
              </a:rPr>
              <a:t>BIT</a:t>
            </a:r>
            <a:r>
              <a:rPr lang="en-US" altLang="zh-CN" sz="1050" b="0" i="0" spc="100" baseline="0" dirty="0">
                <a:solidFill>
                  <a:schemeClr val="accent3"/>
                </a:solidFill>
                <a:latin typeface="+mn-ea"/>
              </a:rPr>
              <a:t> </a:t>
            </a:r>
            <a:r>
              <a:rPr lang="en-US" altLang="zh-CN" sz="1050" b="1" i="0" spc="100" baseline="0" dirty="0">
                <a:solidFill>
                  <a:schemeClr val="accent3"/>
                </a:solidFill>
                <a:latin typeface="+mn-ea"/>
              </a:rPr>
              <a:t>|</a:t>
            </a:r>
            <a:r>
              <a:rPr lang="en-US" altLang="zh-CN" sz="1050" b="0" i="0" spc="100" baseline="0" dirty="0">
                <a:solidFill>
                  <a:schemeClr val="accent3"/>
                </a:solidFill>
                <a:latin typeface="+mn-ea"/>
              </a:rPr>
              <a:t> </a:t>
            </a:r>
            <a:r>
              <a:rPr lang="en-US" altLang="zh-CN" sz="1050" b="1" i="0" spc="100" baseline="0" dirty="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7562609" y="6315185"/>
            <a:ext cx="1324400"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dirty="0">
              <a:cs typeface="+mn-ea"/>
              <a:sym typeface="+mn-lt"/>
            </a:endParaRPr>
          </a:p>
        </p:txBody>
      </p:sp>
      <p:sp>
        <p:nvSpPr>
          <p:cNvPr id="11"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30000"/>
              </a:lnSpc>
            </a:pPr>
            <a:endParaRPr lang="zh-CN" altLang="en-US" sz="1350">
              <a:cs typeface="+mn-ea"/>
              <a:sym typeface="+mn-lt"/>
            </a:endParaRPr>
          </a:p>
        </p:txBody>
      </p:sp>
      <p:sp>
        <p:nvSpPr>
          <p:cNvPr id="12"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p>
        </p:txBody>
      </p:sp>
      <p:pic>
        <p:nvPicPr>
          <p:cNvPr id="13"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7" name="矩形 6"/>
          <p:cNvSpPr/>
          <p:nvPr userDrawn="1"/>
        </p:nvSpPr>
        <p:spPr>
          <a:xfrm>
            <a:off x="-1" y="0"/>
            <a:ext cx="9144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3"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7"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4"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7" name="矩形 6"/>
          <p:cNvSpPr/>
          <p:nvPr userDrawn="1"/>
        </p:nvSpPr>
        <p:spPr>
          <a:xfrm>
            <a:off x="-1" y="0"/>
            <a:ext cx="9144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9" Type="http://schemas.openxmlformats.org/officeDocument/2006/relationships/theme" Target="../theme/theme1.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fade/>
  </p:transition>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4.xml"/><Relationship Id="rId1" Type="http://schemas.openxmlformats.org/officeDocument/2006/relationships/tags" Target="../tags/tag1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image" Target="../media/image44.e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204913" y="345305"/>
            <a:ext cx="6482886" cy="47815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algn="ctr"/>
            <a:r>
              <a:rPr kumimoji="1" sz="2800" dirty="0">
                <a:latin typeface="仿宋_GB2312" pitchFamily="49" charset="-122"/>
                <a:sym typeface="+mn-ea"/>
              </a:rPr>
              <a:t>第</a:t>
            </a:r>
            <a:r>
              <a:rPr kumimoji="1" lang="en-US" altLang="zh-CN" sz="2800" dirty="0">
                <a:latin typeface="仿宋_GB2312" pitchFamily="49" charset="-122"/>
                <a:sym typeface="+mn-ea"/>
              </a:rPr>
              <a:t>5</a:t>
            </a:r>
            <a:r>
              <a:rPr kumimoji="1" sz="2800" dirty="0">
                <a:latin typeface="仿宋_GB2312" pitchFamily="49" charset="-122"/>
                <a:sym typeface="+mn-ea"/>
              </a:rPr>
              <a:t>章   类的继承</a:t>
            </a:r>
            <a:endParaRPr kumimoji="1" lang="zh-CN" altLang="en-US" sz="2800" b="1" dirty="0">
              <a:latin typeface="仿宋_GB2312" pitchFamily="49" charset="-122"/>
              <a:sym typeface="+mn-ea"/>
            </a:endParaRPr>
          </a:p>
        </p:txBody>
      </p:sp>
      <p:sp>
        <p:nvSpPr>
          <p:cNvPr id="163843" name="Rectangle 3"/>
          <p:cNvSpPr>
            <a:spLocks noGrp="1" noChangeArrowheads="1"/>
          </p:cNvSpPr>
          <p:nvPr>
            <p:ph type="body" idx="4294967295"/>
          </p:nvPr>
        </p:nvSpPr>
        <p:spPr>
          <a:xfrm>
            <a:off x="656590" y="1414145"/>
            <a:ext cx="8229600" cy="4525645"/>
          </a:xfrm>
        </p:spPr>
        <p:txBody>
          <a:bodyPr/>
          <a:lstStyle/>
          <a:p>
            <a:pPr>
              <a:lnSpc>
                <a:spcPct val="90000"/>
              </a:lnSpc>
            </a:pPr>
            <a:r>
              <a:rPr lang="zh-CN" altLang="en-US" sz="2800" dirty="0"/>
              <a:t>继承的概念和作用</a:t>
            </a:r>
            <a:endParaRPr lang="zh-CN" altLang="en-US" sz="2800" dirty="0"/>
          </a:p>
          <a:p>
            <a:pPr>
              <a:lnSpc>
                <a:spcPct val="90000"/>
              </a:lnSpc>
            </a:pPr>
            <a:r>
              <a:rPr lang="zh-CN" altLang="en-US" sz="2800" dirty="0"/>
              <a:t>子类的声明	</a:t>
            </a:r>
            <a:endParaRPr lang="zh-CN" altLang="en-US" sz="2800" dirty="0"/>
          </a:p>
          <a:p>
            <a:pPr>
              <a:lnSpc>
                <a:spcPct val="90000"/>
              </a:lnSpc>
            </a:pPr>
            <a:r>
              <a:rPr lang="zh-CN" altLang="en-US" sz="2800" dirty="0"/>
              <a:t>类成员修饰符与继承的关系</a:t>
            </a:r>
            <a:endParaRPr lang="zh-CN" altLang="en-US" sz="2800" dirty="0"/>
          </a:p>
          <a:p>
            <a:pPr>
              <a:lnSpc>
                <a:spcPct val="90000"/>
              </a:lnSpc>
            </a:pPr>
            <a:r>
              <a:rPr lang="zh-CN" altLang="en-US" sz="2800" dirty="0"/>
              <a:t>理解父类和子类的关系，在子类中使用父类成员</a:t>
            </a:r>
            <a:r>
              <a:rPr lang="en-US" altLang="zh-CN" sz="2800" dirty="0"/>
              <a:t>(</a:t>
            </a:r>
            <a:r>
              <a:rPr lang="zh-CN" altLang="en-US" sz="2800" dirty="0"/>
              <a:t>方法</a:t>
            </a:r>
            <a:r>
              <a:rPr lang="en-US" altLang="zh-CN" sz="2800" dirty="0"/>
              <a:t>)</a:t>
            </a:r>
            <a:endParaRPr lang="en-US" altLang="zh-CN" sz="2800" dirty="0"/>
          </a:p>
          <a:p>
            <a:pPr>
              <a:lnSpc>
                <a:spcPct val="90000"/>
              </a:lnSpc>
            </a:pPr>
            <a:r>
              <a:rPr lang="zh-CN" altLang="en-US" sz="2800" dirty="0"/>
              <a:t>继承机制下，对象创建的过程</a:t>
            </a:r>
            <a:r>
              <a:rPr lang="en-US" altLang="zh-CN" sz="2800" dirty="0"/>
              <a:t>(</a:t>
            </a:r>
            <a:r>
              <a:rPr lang="zh-CN" altLang="en-US" sz="2800" dirty="0"/>
              <a:t>构造方法的使用</a:t>
            </a:r>
            <a:r>
              <a:rPr lang="en-US" altLang="zh-CN" sz="2800" dirty="0"/>
              <a:t>,super</a:t>
            </a:r>
            <a:r>
              <a:rPr lang="zh-CN" altLang="en-US" sz="2800" dirty="0"/>
              <a:t>调用</a:t>
            </a:r>
            <a:r>
              <a:rPr lang="en-US" altLang="zh-CN" sz="2800" dirty="0"/>
              <a:t>)	</a:t>
            </a:r>
            <a:endParaRPr lang="en-US" altLang="zh-CN" sz="2800" dirty="0"/>
          </a:p>
          <a:p>
            <a:pPr>
              <a:lnSpc>
                <a:spcPct val="90000"/>
              </a:lnSpc>
            </a:pPr>
            <a:r>
              <a:rPr lang="zh-CN" altLang="en-US" sz="2800" dirty="0"/>
              <a:t>子类对父类方法的重写</a:t>
            </a:r>
            <a:r>
              <a:rPr lang="en-US" altLang="zh-CN" sz="2800" dirty="0"/>
              <a:t>(super</a:t>
            </a:r>
            <a:r>
              <a:rPr lang="zh-CN" altLang="en-US" sz="2800" dirty="0"/>
              <a:t>调用</a:t>
            </a:r>
            <a:r>
              <a:rPr lang="en-US" altLang="zh-CN" sz="2800" dirty="0"/>
              <a:t>)</a:t>
            </a:r>
            <a:endParaRPr lang="zh-CN" altLang="en-US" sz="2800" dirty="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33195"/>
            <a:ext cx="8229600" cy="4525645"/>
          </a:xfrm>
        </p:spPr>
        <p:txBody>
          <a:bodyPr/>
          <a:lstStyle/>
          <a:p>
            <a:pPr marL="0" indent="360680"/>
            <a:r>
              <a:rPr lang="zh-CN" altLang="en-US" sz="2800" dirty="0"/>
              <a:t>成员访问控制修饰符在继承中的性质</a:t>
            </a:r>
            <a:endParaRPr lang="zh-CN" altLang="en-US" sz="2800" dirty="0"/>
          </a:p>
          <a:p>
            <a:pPr marL="825500" lvl="1"/>
            <a:r>
              <a:rPr lang="en-US" altLang="zh-CN" sz="2400" dirty="0"/>
              <a:t>public</a:t>
            </a:r>
            <a:r>
              <a:rPr lang="zh-CN" altLang="en-US" sz="2400" dirty="0"/>
              <a:t>、</a:t>
            </a:r>
            <a:r>
              <a:rPr lang="en-US" altLang="zh-CN" sz="2400" dirty="0"/>
              <a:t>private</a:t>
            </a:r>
            <a:r>
              <a:rPr lang="zh-CN" altLang="en-US" sz="2400" dirty="0"/>
              <a:t>、</a:t>
            </a:r>
            <a:r>
              <a:rPr lang="en-US" altLang="zh-CN" sz="2400" dirty="0"/>
              <a:t>package</a:t>
            </a:r>
            <a:r>
              <a:rPr lang="zh-CN" altLang="en-US" sz="2400" dirty="0"/>
              <a:t>、</a:t>
            </a:r>
            <a:r>
              <a:rPr lang="en-US" altLang="zh-CN" sz="2400" dirty="0"/>
              <a:t>protected</a:t>
            </a:r>
            <a:endParaRPr lang="zh-CN" altLang="en-US" sz="2400" dirty="0"/>
          </a:p>
          <a:p>
            <a:pPr marL="825500" lvl="1"/>
            <a:r>
              <a:rPr lang="zh-CN" altLang="en-US" sz="2400" dirty="0"/>
              <a:t>父类的</a:t>
            </a:r>
            <a:r>
              <a:rPr lang="en-US" altLang="zh-CN" sz="2400" dirty="0">
                <a:solidFill>
                  <a:schemeClr val="hlink"/>
                </a:solidFill>
              </a:rPr>
              <a:t>public</a:t>
            </a:r>
            <a:r>
              <a:rPr lang="zh-CN" altLang="en-US" sz="2400" dirty="0">
                <a:solidFill>
                  <a:schemeClr val="hlink"/>
                </a:solidFill>
              </a:rPr>
              <a:t>成员</a:t>
            </a:r>
            <a:r>
              <a:rPr lang="zh-CN" altLang="en-US" sz="2400" dirty="0"/>
              <a:t>可以在父类中使用，也可以在子类使用。程序可以在任何地方访问</a:t>
            </a:r>
            <a:r>
              <a:rPr lang="en-US" altLang="zh-CN" sz="2400" dirty="0"/>
              <a:t>public</a:t>
            </a:r>
            <a:r>
              <a:rPr lang="zh-CN" altLang="en-US" sz="2400" dirty="0"/>
              <a:t>父类成员。</a:t>
            </a:r>
            <a:endParaRPr lang="zh-CN" altLang="en-US" sz="2400" dirty="0"/>
          </a:p>
          <a:p>
            <a:pPr marL="825500" lvl="1"/>
            <a:r>
              <a:rPr lang="zh-CN" altLang="en-US" sz="2400" dirty="0"/>
              <a:t>父类的</a:t>
            </a:r>
            <a:r>
              <a:rPr lang="en-US" altLang="zh-CN" sz="2400" dirty="0">
                <a:solidFill>
                  <a:schemeClr val="hlink"/>
                </a:solidFill>
              </a:rPr>
              <a:t>private</a:t>
            </a:r>
            <a:r>
              <a:rPr lang="zh-CN" altLang="en-US" sz="2400" dirty="0">
                <a:solidFill>
                  <a:schemeClr val="hlink"/>
                </a:solidFill>
              </a:rPr>
              <a:t>成员</a:t>
            </a:r>
            <a:r>
              <a:rPr lang="zh-CN" altLang="en-US" sz="2400" dirty="0"/>
              <a:t>仅在父类中使用，在子类中不能被访问。</a:t>
            </a:r>
            <a:endParaRPr lang="zh-CN" altLang="en-US" sz="2400" dirty="0"/>
          </a:p>
          <a:p>
            <a:pPr marL="825500" lvl="1"/>
            <a:r>
              <a:rPr lang="zh-CN" altLang="en-US" sz="2400" dirty="0"/>
              <a:t>父类的</a:t>
            </a:r>
            <a:r>
              <a:rPr lang="en-US" altLang="zh-CN" sz="2400" dirty="0"/>
              <a:t>protected</a:t>
            </a:r>
            <a:r>
              <a:rPr lang="zh-CN" altLang="en-US" sz="2400" dirty="0"/>
              <a:t>成员可在子类被访问，无论子类与父类是否存储在同一个包下。</a:t>
            </a:r>
            <a:endParaRPr lang="zh-CN" altLang="en-US" sz="2400" dirty="0"/>
          </a:p>
          <a:p>
            <a:pPr marL="825500" lvl="1"/>
            <a:r>
              <a:rPr lang="zh-CN" altLang="en-US" sz="2400" dirty="0"/>
              <a:t>父类的</a:t>
            </a:r>
            <a:r>
              <a:rPr lang="en-US" altLang="zh-CN" sz="2400" dirty="0"/>
              <a:t>package</a:t>
            </a:r>
            <a:r>
              <a:rPr lang="zh-CN" altLang="en-US" sz="2400" dirty="0"/>
              <a:t>成员可在同一包的子类中被访问。</a:t>
            </a:r>
            <a:endParaRPr lang="zh-CN" altLang="en-US" sz="2400"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5.1.3  </a:t>
            </a:r>
            <a:r>
              <a:rPr lang="zh-CN" altLang="zh-CN" dirty="0">
                <a:effectLst/>
              </a:rPr>
              <a:t>类成员的访问控制</a:t>
            </a:r>
            <a:endParaRPr lang="zh-CN" altLang="en-US" dirty="0"/>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93565"/>
            <a:ext cx="6482886" cy="381635"/>
          </a:xfrm>
        </p:spPr>
        <p:txBody>
          <a:bodyPr/>
          <a:lstStyle/>
          <a:p>
            <a:r>
              <a:rPr lang="en-US" altLang="zh-CN" dirty="0">
                <a:effectLst/>
              </a:rPr>
              <a:t>5.1.3  </a:t>
            </a:r>
            <a:r>
              <a:rPr lang="zh-CN" altLang="zh-CN" dirty="0">
                <a:effectLst/>
              </a:rPr>
              <a:t>类成员的访问控制</a:t>
            </a:r>
            <a:endParaRPr lang="zh-CN" altLang="en-US" dirty="0"/>
          </a:p>
        </p:txBody>
      </p:sp>
      <p:grpSp>
        <p:nvGrpSpPr>
          <p:cNvPr id="3" name="组合 2"/>
          <p:cNvGrpSpPr/>
          <p:nvPr/>
        </p:nvGrpSpPr>
        <p:grpSpPr>
          <a:xfrm>
            <a:off x="605790" y="1413510"/>
            <a:ext cx="7853045" cy="4131310"/>
            <a:chOff x="276" y="2565"/>
            <a:chExt cx="12367" cy="6506"/>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03" y="2565"/>
              <a:ext cx="6577" cy="6507"/>
            </a:xfrm>
            <a:prstGeom prst="rect">
              <a:avLst/>
            </a:prstGeom>
            <a:noFill/>
            <a:ln>
              <a:noFill/>
            </a:ln>
          </p:spPr>
        </p:pic>
        <p:sp>
          <p:nvSpPr>
            <p:cNvPr id="22" name="矩形 21"/>
            <p:cNvSpPr/>
            <p:nvPr/>
          </p:nvSpPr>
          <p:spPr>
            <a:xfrm>
              <a:off x="9241" y="2905"/>
              <a:ext cx="3402" cy="2268"/>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alibri" panose="020F0502020204030204" charset="0"/>
                <a:cs typeface="Calibri" panose="020F0502020204030204" charset="0"/>
              </a:endParaRPr>
            </a:p>
          </p:txBody>
        </p:sp>
        <p:sp>
          <p:nvSpPr>
            <p:cNvPr id="23" name="矩形 22"/>
            <p:cNvSpPr/>
            <p:nvPr/>
          </p:nvSpPr>
          <p:spPr>
            <a:xfrm>
              <a:off x="9241" y="2905"/>
              <a:ext cx="3402" cy="4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charset="0"/>
                  <a:cs typeface="Calibri" panose="020F0502020204030204" charset="0"/>
                </a:rPr>
                <a:t>Test</a:t>
              </a:r>
              <a:endParaRPr lang="zh-CN" altLang="en-US" sz="1400" dirty="0">
                <a:solidFill>
                  <a:schemeClr val="tx1"/>
                </a:solidFill>
                <a:latin typeface="Calibri" panose="020F0502020204030204" charset="0"/>
                <a:cs typeface="Calibri" panose="020F0502020204030204" charset="0"/>
              </a:endParaRPr>
            </a:p>
          </p:txBody>
        </p:sp>
        <p:cxnSp>
          <p:nvCxnSpPr>
            <p:cNvPr id="25" name="直接连接符 24"/>
            <p:cNvCxnSpPr>
              <a:stCxn id="22" idx="1"/>
              <a:endCxn id="22" idx="3"/>
            </p:cNvCxnSpPr>
            <p:nvPr/>
          </p:nvCxnSpPr>
          <p:spPr>
            <a:xfrm>
              <a:off x="9241" y="4039"/>
              <a:ext cx="3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241" y="4039"/>
              <a:ext cx="3402" cy="4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Calibri" panose="020F0502020204030204" charset="0"/>
                  <a:cs typeface="Calibri" panose="020F0502020204030204" charset="0"/>
                </a:rPr>
                <a:t>  +</a:t>
              </a:r>
              <a:r>
                <a:rPr lang="en-US" altLang="zh-CN" sz="1400" dirty="0" err="1">
                  <a:solidFill>
                    <a:schemeClr val="tx1"/>
                  </a:solidFill>
                  <a:latin typeface="Calibri" panose="020F0502020204030204" charset="0"/>
                  <a:cs typeface="Calibri" panose="020F0502020204030204" charset="0"/>
                </a:rPr>
                <a:t>main:void</a:t>
              </a:r>
              <a:endParaRPr lang="zh-CN" altLang="en-US" sz="1400" dirty="0">
                <a:solidFill>
                  <a:schemeClr val="tx1"/>
                </a:solidFill>
                <a:latin typeface="Calibri" panose="020F0502020204030204" charset="0"/>
                <a:cs typeface="Calibri" panose="020F0502020204030204" charset="0"/>
              </a:endParaRPr>
            </a:p>
          </p:txBody>
        </p:sp>
        <p:cxnSp>
          <p:nvCxnSpPr>
            <p:cNvPr id="28" name="直接箭头连接符 27"/>
            <p:cNvCxnSpPr/>
            <p:nvPr/>
          </p:nvCxnSpPr>
          <p:spPr>
            <a:xfrm flipH="1">
              <a:off x="6293" y="3586"/>
              <a:ext cx="2948" cy="0"/>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09" y="3599"/>
              <a:ext cx="1248" cy="725"/>
            </a:xfrm>
            <a:prstGeom prst="rect">
              <a:avLst/>
            </a:prstGeom>
            <a:noFill/>
          </p:spPr>
          <p:txBody>
            <a:bodyPr wrap="none" rtlCol="0">
              <a:spAutoFit/>
            </a:bodyPr>
            <a:lstStyle/>
            <a:p>
              <a:r>
                <a:rPr lang="zh-CN" altLang="en-US" sz="2400" b="1" dirty="0">
                  <a:solidFill>
                    <a:srgbClr val="FF0000"/>
                  </a:solidFill>
                  <a:latin typeface="微软雅黑" panose="020B0503020204020204" charset="-122"/>
                  <a:ea typeface="微软雅黑" panose="020B0503020204020204" charset="-122"/>
                </a:rPr>
                <a:t>父类</a:t>
              </a:r>
              <a:endParaRPr lang="zh-CN" altLang="en-US" sz="2400" b="1" dirty="0">
                <a:solidFill>
                  <a:srgbClr val="FF0000"/>
                </a:solidFill>
                <a:latin typeface="微软雅黑" panose="020B0503020204020204" charset="-122"/>
                <a:ea typeface="微软雅黑" panose="020B0503020204020204" charset="-122"/>
              </a:endParaRPr>
            </a:p>
          </p:txBody>
        </p:sp>
        <p:sp>
          <p:nvSpPr>
            <p:cNvPr id="30" name="文本框 29"/>
            <p:cNvSpPr txBox="1"/>
            <p:nvPr/>
          </p:nvSpPr>
          <p:spPr>
            <a:xfrm>
              <a:off x="276" y="6590"/>
              <a:ext cx="1248" cy="725"/>
            </a:xfrm>
            <a:prstGeom prst="rect">
              <a:avLst/>
            </a:prstGeom>
            <a:noFill/>
          </p:spPr>
          <p:txBody>
            <a:bodyPr wrap="none" rtlCol="0">
              <a:spAutoFit/>
            </a:bodyPr>
            <a:lstStyle/>
            <a:p>
              <a:r>
                <a:rPr lang="zh-CN" altLang="en-US" sz="2400" b="1" dirty="0">
                  <a:solidFill>
                    <a:srgbClr val="FF0000"/>
                  </a:solidFill>
                  <a:latin typeface="微软雅黑" panose="020B0503020204020204" charset="-122"/>
                  <a:ea typeface="微软雅黑" panose="020B0503020204020204" charset="-122"/>
                </a:rPr>
                <a:t>子类</a:t>
              </a:r>
              <a:endParaRPr lang="zh-CN" altLang="en-US" sz="2400" b="1" dirty="0">
                <a:solidFill>
                  <a:srgbClr val="FF0000"/>
                </a:solidFill>
                <a:latin typeface="微软雅黑" panose="020B0503020204020204" charset="-122"/>
                <a:ea typeface="微软雅黑" panose="020B0503020204020204" charset="-122"/>
              </a:endParaRPr>
            </a:p>
          </p:txBody>
        </p:sp>
        <p:sp>
          <p:nvSpPr>
            <p:cNvPr id="31" name="文本框 30"/>
            <p:cNvSpPr txBox="1"/>
            <p:nvPr/>
          </p:nvSpPr>
          <p:spPr>
            <a:xfrm>
              <a:off x="9827" y="5263"/>
              <a:ext cx="2208" cy="725"/>
            </a:xfrm>
            <a:prstGeom prst="rect">
              <a:avLst/>
            </a:prstGeom>
            <a:noFill/>
          </p:spPr>
          <p:txBody>
            <a:bodyPr wrap="none" rtlCol="0">
              <a:spAutoFit/>
            </a:bodyPr>
            <a:lstStyle/>
            <a:p>
              <a:r>
                <a:rPr lang="zh-CN" altLang="en-US" sz="2400" b="1" dirty="0">
                  <a:solidFill>
                    <a:srgbClr val="FF0000"/>
                  </a:solidFill>
                  <a:latin typeface="微软雅黑" panose="020B0503020204020204" charset="-122"/>
                  <a:ea typeface="微软雅黑" panose="020B0503020204020204" charset="-122"/>
                </a:rPr>
                <a:t>第三方类</a:t>
              </a:r>
              <a:endParaRPr lang="zh-CN" altLang="en-US" sz="2400" b="1" dirty="0">
                <a:solidFill>
                  <a:srgbClr val="FF0000"/>
                </a:solidFill>
                <a:latin typeface="微软雅黑" panose="020B0503020204020204" charset="-122"/>
                <a:ea typeface="微软雅黑" panose="020B0503020204020204" charset="-122"/>
              </a:endParaRPr>
            </a:p>
          </p:txBody>
        </p:sp>
      </p:gr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93565"/>
            <a:ext cx="6482886" cy="381635"/>
          </a:xfrm>
        </p:spPr>
        <p:txBody>
          <a:bodyPr/>
          <a:lstStyle/>
          <a:p>
            <a:r>
              <a:rPr lang="en-US" altLang="zh-CN" dirty="0">
                <a:effectLst/>
              </a:rPr>
              <a:t>5.1.3  </a:t>
            </a:r>
            <a:r>
              <a:rPr lang="zh-CN" altLang="zh-CN" dirty="0">
                <a:effectLst/>
              </a:rPr>
              <a:t>类成员的访问控制</a:t>
            </a:r>
            <a:endParaRPr lang="zh-CN" altLang="en-US" dirty="0"/>
          </a:p>
        </p:txBody>
      </p:sp>
      <p:grpSp>
        <p:nvGrpSpPr>
          <p:cNvPr id="4" name="组合 3"/>
          <p:cNvGrpSpPr/>
          <p:nvPr/>
        </p:nvGrpSpPr>
        <p:grpSpPr>
          <a:xfrm>
            <a:off x="502285" y="1247775"/>
            <a:ext cx="8016875" cy="4483100"/>
            <a:chOff x="226" y="2304"/>
            <a:chExt cx="12625" cy="706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68" y="2304"/>
              <a:ext cx="6577" cy="6507"/>
            </a:xfrm>
            <a:prstGeom prst="rect">
              <a:avLst/>
            </a:prstGeom>
            <a:noFill/>
            <a:ln>
              <a:noFill/>
            </a:ln>
          </p:spPr>
        </p:pic>
        <p:sp>
          <p:nvSpPr>
            <p:cNvPr id="22" name="矩形 21"/>
            <p:cNvSpPr/>
            <p:nvPr/>
          </p:nvSpPr>
          <p:spPr>
            <a:xfrm>
              <a:off x="9241" y="2905"/>
              <a:ext cx="3402" cy="2268"/>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alibri" panose="020F0502020204030204" charset="0"/>
                <a:cs typeface="Calibri" panose="020F0502020204030204" charset="0"/>
              </a:endParaRPr>
            </a:p>
          </p:txBody>
        </p:sp>
        <p:sp>
          <p:nvSpPr>
            <p:cNvPr id="23" name="矩形 22"/>
            <p:cNvSpPr/>
            <p:nvPr/>
          </p:nvSpPr>
          <p:spPr>
            <a:xfrm>
              <a:off x="9241" y="2905"/>
              <a:ext cx="3402" cy="4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charset="0"/>
                  <a:cs typeface="Calibri" panose="020F0502020204030204" charset="0"/>
                </a:rPr>
                <a:t>Test</a:t>
              </a:r>
              <a:endParaRPr lang="zh-CN" altLang="en-US" sz="1400" dirty="0">
                <a:solidFill>
                  <a:schemeClr val="tx1"/>
                </a:solidFill>
                <a:latin typeface="Calibri" panose="020F0502020204030204" charset="0"/>
                <a:cs typeface="Calibri" panose="020F0502020204030204" charset="0"/>
              </a:endParaRPr>
            </a:p>
          </p:txBody>
        </p:sp>
        <p:cxnSp>
          <p:nvCxnSpPr>
            <p:cNvPr id="25" name="直接连接符 24"/>
            <p:cNvCxnSpPr>
              <a:stCxn id="22" idx="1"/>
              <a:endCxn id="22" idx="3"/>
            </p:cNvCxnSpPr>
            <p:nvPr/>
          </p:nvCxnSpPr>
          <p:spPr>
            <a:xfrm>
              <a:off x="9241" y="4039"/>
              <a:ext cx="3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241" y="4039"/>
              <a:ext cx="3402" cy="4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Calibri" panose="020F0502020204030204" charset="0"/>
                  <a:cs typeface="Calibri" panose="020F0502020204030204" charset="0"/>
                </a:rPr>
                <a:t>  +</a:t>
              </a:r>
              <a:r>
                <a:rPr lang="en-US" altLang="zh-CN" sz="1400" dirty="0" err="1">
                  <a:solidFill>
                    <a:schemeClr val="tx1"/>
                  </a:solidFill>
                  <a:latin typeface="Calibri" panose="020F0502020204030204" charset="0"/>
                  <a:cs typeface="Calibri" panose="020F0502020204030204" charset="0"/>
                </a:rPr>
                <a:t>main:void</a:t>
              </a:r>
              <a:endParaRPr lang="zh-CN" altLang="en-US" sz="1400" dirty="0">
                <a:solidFill>
                  <a:schemeClr val="tx1"/>
                </a:solidFill>
                <a:latin typeface="Calibri" panose="020F0502020204030204" charset="0"/>
                <a:cs typeface="Calibri" panose="020F0502020204030204" charset="0"/>
              </a:endParaRPr>
            </a:p>
          </p:txBody>
        </p:sp>
        <p:cxnSp>
          <p:nvCxnSpPr>
            <p:cNvPr id="28" name="直接箭头连接符 27"/>
            <p:cNvCxnSpPr/>
            <p:nvPr/>
          </p:nvCxnSpPr>
          <p:spPr>
            <a:xfrm flipH="1">
              <a:off x="6293" y="3586"/>
              <a:ext cx="2948" cy="0"/>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530" y="3359"/>
              <a:ext cx="1088" cy="628"/>
            </a:xfrm>
            <a:prstGeom prst="rect">
              <a:avLst/>
            </a:prstGeom>
            <a:noFill/>
          </p:spPr>
          <p:txBody>
            <a:bodyPr wrap="none" rtlCol="0">
              <a:spAutoFit/>
            </a:bodyPr>
            <a:lstStyle>
              <a:defPPr>
                <a:defRPr lang="zh-CN"/>
              </a:defPPr>
              <a:lvl1pPr>
                <a:defRPr sz="2000">
                  <a:latin typeface="微软雅黑" panose="020B0503020204020204" charset="-122"/>
                  <a:ea typeface="微软雅黑" panose="020B0503020204020204" charset="-122"/>
                </a:defRPr>
              </a:lvl1pPr>
            </a:lstStyle>
            <a:p>
              <a:r>
                <a:rPr lang="zh-CN" altLang="en-US" dirty="0"/>
                <a:t>父类</a:t>
              </a:r>
              <a:endParaRPr lang="zh-CN" altLang="en-US" dirty="0"/>
            </a:p>
          </p:txBody>
        </p:sp>
        <p:sp>
          <p:nvSpPr>
            <p:cNvPr id="30" name="文本框 29"/>
            <p:cNvSpPr txBox="1"/>
            <p:nvPr/>
          </p:nvSpPr>
          <p:spPr>
            <a:xfrm>
              <a:off x="276" y="6590"/>
              <a:ext cx="1088" cy="628"/>
            </a:xfrm>
            <a:prstGeom prst="rect">
              <a:avLst/>
            </a:prstGeom>
            <a:noFill/>
          </p:spPr>
          <p:txBody>
            <a:bodyPr wrap="none" rtlCol="0">
              <a:spAutoFit/>
            </a:bodyPr>
            <a:lstStyle>
              <a:defPPr>
                <a:defRPr lang="zh-CN"/>
              </a:defPPr>
              <a:lvl1pPr>
                <a:defRPr sz="2000">
                  <a:latin typeface="微软雅黑" panose="020B0503020204020204" charset="-122"/>
                  <a:ea typeface="微软雅黑" panose="020B0503020204020204" charset="-122"/>
                </a:defRPr>
              </a:lvl1pPr>
            </a:lstStyle>
            <a:p>
              <a:r>
                <a:rPr lang="zh-CN" altLang="en-US" dirty="0"/>
                <a:t>子类</a:t>
              </a:r>
              <a:endParaRPr lang="zh-CN" altLang="en-US" dirty="0"/>
            </a:p>
          </p:txBody>
        </p:sp>
        <p:sp>
          <p:nvSpPr>
            <p:cNvPr id="31" name="文本框 30"/>
            <p:cNvSpPr txBox="1"/>
            <p:nvPr/>
          </p:nvSpPr>
          <p:spPr>
            <a:xfrm>
              <a:off x="9989" y="5312"/>
              <a:ext cx="1888" cy="628"/>
            </a:xfrm>
            <a:prstGeom prst="rect">
              <a:avLst/>
            </a:prstGeom>
            <a:noFill/>
          </p:spPr>
          <p:txBody>
            <a:bodyPr wrap="none" rtlCol="0">
              <a:spAutoFit/>
            </a:bodyPr>
            <a:lstStyle>
              <a:defPPr>
                <a:defRPr lang="zh-CN"/>
              </a:defPPr>
              <a:lvl1pPr>
                <a:defRPr sz="2400">
                  <a:latin typeface="微软雅黑" panose="020B0503020204020204" charset="-122"/>
                  <a:ea typeface="微软雅黑" panose="020B0503020204020204" charset="-122"/>
                </a:defRPr>
              </a:lvl1pPr>
            </a:lstStyle>
            <a:p>
              <a:r>
                <a:rPr lang="zh-CN" altLang="en-US" sz="2000" dirty="0"/>
                <a:t>第三方类</a:t>
              </a:r>
              <a:endParaRPr lang="zh-CN" altLang="en-US" sz="2000" dirty="0"/>
            </a:p>
          </p:txBody>
        </p:sp>
        <p:sp>
          <p:nvSpPr>
            <p:cNvPr id="3" name="文本框 2"/>
            <p:cNvSpPr txBox="1"/>
            <p:nvPr/>
          </p:nvSpPr>
          <p:spPr>
            <a:xfrm>
              <a:off x="226" y="8640"/>
              <a:ext cx="8928" cy="725"/>
            </a:xfrm>
            <a:prstGeom prst="rect">
              <a:avLst/>
            </a:prstGeom>
            <a:solidFill>
              <a:schemeClr val="bg1"/>
            </a:solidFill>
          </p:spPr>
          <p:txBody>
            <a:bodyPr wrap="none" rtlCol="0">
              <a:spAutoFit/>
            </a:bodyPr>
            <a:lstStyle/>
            <a:p>
              <a:r>
                <a:rPr lang="zh-CN" altLang="en-US" sz="2400" b="1" dirty="0">
                  <a:solidFill>
                    <a:srgbClr val="FF0000"/>
                  </a:solidFill>
                </a:rPr>
                <a:t>子类对于可以访问的父类成员，直接使用</a:t>
              </a:r>
              <a:endParaRPr lang="zh-CN" altLang="en-US" sz="2400" b="1" dirty="0">
                <a:solidFill>
                  <a:srgbClr val="FF0000"/>
                </a:solidFill>
              </a:endParaRPr>
            </a:p>
          </p:txBody>
        </p:sp>
        <p:sp>
          <p:nvSpPr>
            <p:cNvPr id="13" name="文本框 12"/>
            <p:cNvSpPr txBox="1"/>
            <p:nvPr/>
          </p:nvSpPr>
          <p:spPr>
            <a:xfrm>
              <a:off x="9695" y="6069"/>
              <a:ext cx="3157" cy="725"/>
            </a:xfrm>
            <a:prstGeom prst="rect">
              <a:avLst/>
            </a:prstGeom>
            <a:noFill/>
          </p:spPr>
          <p:txBody>
            <a:bodyPr wrap="square" rtlCol="0">
              <a:spAutoFit/>
            </a:bodyPr>
            <a:lstStyle/>
            <a:p>
              <a:r>
                <a:rPr lang="zh-CN" altLang="en-US" sz="2400" b="1" dirty="0">
                  <a:solidFill>
                    <a:srgbClr val="FF0000"/>
                  </a:solidFill>
                </a:rPr>
                <a:t>对象</a:t>
              </a:r>
              <a:r>
                <a:rPr lang="en-US" altLang="zh-CN" sz="2400" b="1" dirty="0">
                  <a:solidFill>
                    <a:srgbClr val="FF0000"/>
                  </a:solidFill>
                </a:rPr>
                <a:t>.</a:t>
              </a:r>
              <a:r>
                <a:rPr lang="zh-CN" altLang="en-US" sz="2400" b="1" dirty="0">
                  <a:solidFill>
                    <a:srgbClr val="FF0000"/>
                  </a:solidFill>
                </a:rPr>
                <a:t>成员</a:t>
              </a:r>
              <a:endParaRPr lang="zh-CN" altLang="en-US" sz="2400" b="1" dirty="0">
                <a:solidFill>
                  <a:srgbClr val="FF0000"/>
                </a:solidFill>
              </a:endParaRPr>
            </a:p>
          </p:txBody>
        </p:sp>
      </p:gr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1204913" y="393565"/>
            <a:ext cx="6482886" cy="381635"/>
          </a:xfrm>
        </p:spPr>
        <p:txBody>
          <a:bodyPr/>
          <a:lstStyle/>
          <a:p>
            <a:r>
              <a:rPr lang="en-US" altLang="zh-CN" dirty="0">
                <a:effectLst/>
              </a:rPr>
              <a:t>5.1.3  </a:t>
            </a:r>
            <a:r>
              <a:rPr lang="zh-CN" altLang="zh-CN" dirty="0">
                <a:effectLst/>
              </a:rPr>
              <a:t>类成员的访问控制</a:t>
            </a:r>
            <a:endParaRPr kumimoji="1" lang="zh-CN" altLang="en-US" b="1" dirty="0"/>
          </a:p>
        </p:txBody>
      </p:sp>
      <p:sp>
        <p:nvSpPr>
          <p:cNvPr id="147459" name="Rectangle 3"/>
          <p:cNvSpPr>
            <a:spLocks noGrp="1" noChangeArrowheads="1"/>
          </p:cNvSpPr>
          <p:nvPr>
            <p:ph type="body" idx="4294967295"/>
          </p:nvPr>
        </p:nvSpPr>
        <p:spPr>
          <a:xfrm>
            <a:off x="361950" y="1549400"/>
            <a:ext cx="8420100" cy="4319270"/>
          </a:xfrm>
        </p:spPr>
        <p:txBody>
          <a:bodyPr/>
          <a:lstStyle/>
          <a:p>
            <a:pPr>
              <a:lnSpc>
                <a:spcPct val="95000"/>
              </a:lnSpc>
            </a:pPr>
            <a:r>
              <a:rPr lang="zh-CN" altLang="en-US" sz="2800" dirty="0"/>
              <a:t>成员访问控制修饰符的具体应用</a:t>
            </a:r>
            <a:endParaRPr lang="zh-CN" altLang="en-US" sz="2800" dirty="0"/>
          </a:p>
          <a:p>
            <a:pPr lvl="1">
              <a:lnSpc>
                <a:spcPct val="95000"/>
              </a:lnSpc>
            </a:pPr>
            <a:r>
              <a:rPr lang="zh-CN" altLang="en-US" sz="2400" dirty="0"/>
              <a:t>父类中</a:t>
            </a:r>
            <a:r>
              <a:rPr lang="zh-CN" altLang="en-US" sz="2400" dirty="0">
                <a:solidFill>
                  <a:srgbClr val="C00000"/>
                </a:solidFill>
              </a:rPr>
              <a:t>属性的修饰符</a:t>
            </a:r>
            <a:r>
              <a:rPr lang="zh-CN" altLang="en-US" sz="2400" dirty="0"/>
              <a:t>：子类应依赖于父类的服务，而不应依赖于父类的数据。所以，应该将父类中的成员变量声明为</a:t>
            </a:r>
            <a:r>
              <a:rPr lang="en-US" altLang="zh-CN" sz="2400" dirty="0">
                <a:cs typeface="Times New Roman" panose="02020603050405020304" pitchFamily="18" charset="0"/>
              </a:rPr>
              <a:t>private</a:t>
            </a:r>
            <a:r>
              <a:rPr lang="en-US" altLang="zh-CN" sz="2400" dirty="0"/>
              <a:t>，</a:t>
            </a:r>
            <a:r>
              <a:rPr lang="zh-CN" altLang="en-US" sz="2400" dirty="0"/>
              <a:t>并在父类中定义访问这些</a:t>
            </a:r>
            <a:r>
              <a:rPr lang="en-US" altLang="zh-CN" sz="2400" dirty="0">
                <a:cs typeface="Times New Roman" panose="02020603050405020304" pitchFamily="18" charset="0"/>
              </a:rPr>
              <a:t>private</a:t>
            </a:r>
            <a:r>
              <a:rPr lang="zh-CN" altLang="en-US" sz="2400" dirty="0"/>
              <a:t>成员变量的</a:t>
            </a:r>
            <a:r>
              <a:rPr lang="en-US" altLang="zh-CN" sz="2400" dirty="0">
                <a:cs typeface="Times New Roman" panose="02020603050405020304" pitchFamily="18" charset="0"/>
              </a:rPr>
              <a:t>public</a:t>
            </a:r>
            <a:r>
              <a:rPr lang="zh-CN" altLang="en-US" sz="2400" dirty="0"/>
              <a:t>型的方法。</a:t>
            </a:r>
            <a:r>
              <a:rPr lang="en-US" altLang="zh-CN" sz="2400" dirty="0">
                <a:solidFill>
                  <a:schemeClr val="folHlink"/>
                </a:solidFill>
              </a:rPr>
              <a:t>(public</a:t>
            </a:r>
            <a:r>
              <a:rPr lang="zh-CN" altLang="en-US" sz="2400" dirty="0">
                <a:solidFill>
                  <a:schemeClr val="folHlink"/>
                </a:solidFill>
              </a:rPr>
              <a:t>、</a:t>
            </a:r>
            <a:r>
              <a:rPr lang="en-US" altLang="zh-CN" sz="2400" dirty="0">
                <a:solidFill>
                  <a:schemeClr val="folHlink"/>
                </a:solidFill>
              </a:rPr>
              <a:t>protected</a:t>
            </a:r>
            <a:r>
              <a:rPr lang="zh-CN" altLang="en-US" sz="2400" dirty="0">
                <a:solidFill>
                  <a:schemeClr val="folHlink"/>
                </a:solidFill>
              </a:rPr>
              <a:t>和</a:t>
            </a:r>
            <a:r>
              <a:rPr lang="en-US" altLang="zh-CN" sz="2400" dirty="0">
                <a:solidFill>
                  <a:schemeClr val="folHlink"/>
                </a:solidFill>
              </a:rPr>
              <a:t>package</a:t>
            </a:r>
            <a:r>
              <a:rPr lang="zh-CN" altLang="en-US" sz="2400" dirty="0">
                <a:solidFill>
                  <a:schemeClr val="folHlink"/>
                </a:solidFill>
              </a:rPr>
              <a:t>较少修饰属性</a:t>
            </a:r>
            <a:r>
              <a:rPr lang="en-US" altLang="zh-CN" sz="2400" dirty="0">
                <a:solidFill>
                  <a:schemeClr val="folHlink"/>
                </a:solidFill>
              </a:rPr>
              <a:t>)</a:t>
            </a:r>
            <a:endParaRPr lang="en-US" altLang="zh-CN" sz="2400" dirty="0">
              <a:solidFill>
                <a:schemeClr val="folHlink"/>
              </a:solidFill>
            </a:endParaRPr>
          </a:p>
          <a:p>
            <a:pPr lvl="1">
              <a:lnSpc>
                <a:spcPct val="95000"/>
              </a:lnSpc>
            </a:pPr>
            <a:r>
              <a:rPr lang="zh-CN" altLang="en-US" sz="2400" dirty="0"/>
              <a:t>父类中</a:t>
            </a:r>
            <a:r>
              <a:rPr lang="zh-CN" altLang="en-US" sz="2400" dirty="0">
                <a:solidFill>
                  <a:srgbClr val="C00000"/>
                </a:solidFill>
              </a:rPr>
              <a:t>方法的修饰符</a:t>
            </a:r>
            <a:r>
              <a:rPr lang="zh-CN" altLang="en-US" sz="2400" dirty="0">
                <a:solidFill>
                  <a:srgbClr val="993300"/>
                </a:solidFill>
              </a:rPr>
              <a:t>：</a:t>
            </a:r>
            <a:r>
              <a:rPr lang="zh-CN" altLang="en-US" sz="2400" dirty="0"/>
              <a:t>关于父类中的</a:t>
            </a:r>
            <a:r>
              <a:rPr lang="en-US" altLang="zh-CN" sz="2400" dirty="0"/>
              <a:t>private</a:t>
            </a:r>
            <a:r>
              <a:rPr lang="zh-CN" altLang="en-US" sz="2400" dirty="0"/>
              <a:t>方法，如果某个方法是为类中其他的方法提供服务，只在类中使用，将其定义为</a:t>
            </a:r>
            <a:r>
              <a:rPr lang="en-US" altLang="zh-CN" sz="2400" dirty="0"/>
              <a:t>private</a:t>
            </a:r>
            <a:r>
              <a:rPr lang="zh-CN" altLang="en-US" sz="2400" dirty="0"/>
              <a:t>，对外界隐藏。</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4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79705" y="908685"/>
            <a:ext cx="8907780" cy="5783580"/>
          </a:xfrm>
        </p:spPr>
        <p:txBody>
          <a:bodyPr/>
          <a:lstStyle/>
          <a:p>
            <a:pPr marL="0" indent="360680"/>
            <a:r>
              <a:rPr lang="zh-CN" altLang="en-US" sz="2400" dirty="0"/>
              <a:t>基类（父类）的protected成员（包括成员变量和成员方法）对本包内可见，并且对子类可见；</a:t>
            </a:r>
            <a:endParaRPr lang="zh-CN" altLang="en-US" sz="2400" dirty="0"/>
          </a:p>
          <a:p>
            <a:pPr marL="0" indent="360680"/>
            <a:r>
              <a:rPr lang="zh-CN" altLang="en-US" sz="2400" dirty="0"/>
              <a:t>若子类与基类（父类）不在同一包中，那么在子类中，只有子类实例可以访问其从基类继承而来的protected方法，而在子类中不能访问基类实例（对象）（所调用）的protected方法。</a:t>
            </a:r>
            <a:endParaRPr lang="zh-CN" altLang="en-US" sz="2400" dirty="0"/>
          </a:p>
          <a:p>
            <a:pPr marL="0" indent="360680"/>
            <a:r>
              <a:rPr lang="zh-CN" altLang="en-US" sz="2400" dirty="0"/>
              <a:t>不论是否在一个包内，父类中可以访问子类实例（对象）继承的父类protected修饰的方法。（子父类访问权限特点：父类访问域大于子类）</a:t>
            </a:r>
            <a:endParaRPr lang="zh-CN" altLang="en-US" sz="2400" dirty="0"/>
          </a:p>
          <a:p>
            <a:pPr marL="0" indent="360680"/>
            <a:r>
              <a:rPr lang="zh-CN" altLang="en-US" sz="2400" dirty="0"/>
              <a:t>若子类与基类（父类）不在同一包中,子类只能在自己的类（域）中访问父类继承而来的protected成员，无法访问别的子类实例（即便同父类的亲兄弟）所继承的protected修饰的方法。</a:t>
            </a:r>
            <a:endParaRPr lang="zh-CN" altLang="en-US" sz="2400" dirty="0"/>
          </a:p>
          <a:p>
            <a:pPr marL="0" indent="360680"/>
            <a:r>
              <a:rPr lang="zh-CN" altLang="en-US" sz="2400" dirty="0"/>
              <a:t>若子类与基类（父类）不在同一包中，父类中不可以使用子类实例调用（父类中没有）子类中特有的（自己的）protected修饰的成员。（毕竟没有满足同一包内和继承获得protected成员的关系）</a:t>
            </a:r>
            <a:endParaRPr lang="zh-CN" altLang="en-US" sz="2400" dirty="0"/>
          </a:p>
          <a:p>
            <a:pPr marL="0" indent="360680"/>
            <a:endParaRPr lang="zh-CN" altLang="en-US" sz="2400" dirty="0"/>
          </a:p>
        </p:txBody>
      </p:sp>
      <p:sp>
        <p:nvSpPr>
          <p:cNvPr id="3" name="标题 2"/>
          <p:cNvSpPr>
            <a:spLocks noGrp="1"/>
          </p:cNvSpPr>
          <p:nvPr>
            <p:ph type="title"/>
          </p:nvPr>
        </p:nvSpPr>
        <p:spPr/>
        <p:txBody>
          <a:bodyPr>
            <a:normAutofit/>
          </a:bodyPr>
          <a:lstStyle/>
          <a:p>
            <a:r>
              <a:rPr lang="en-US" altLang="zh-CN" dirty="0">
                <a:effectLst/>
              </a:rPr>
              <a:t>5.1.3  </a:t>
            </a:r>
            <a:r>
              <a:rPr lang="zh-CN" altLang="zh-CN" dirty="0">
                <a:effectLst/>
              </a:rPr>
              <a:t>类成员的访问控制</a:t>
            </a:r>
            <a:endParaRPr lang="zh-CN" altLang="en-US" dirty="0"/>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204913" y="393565"/>
            <a:ext cx="6482886" cy="381635"/>
          </a:xfrm>
        </p:spPr>
        <p:txBody>
          <a:bodyPr/>
          <a:lstStyle/>
          <a:p>
            <a:r>
              <a:rPr lang="en-US" altLang="zh-CN" dirty="0">
                <a:effectLst/>
              </a:rPr>
              <a:t>5.1.3  </a:t>
            </a:r>
            <a:r>
              <a:rPr lang="zh-CN" altLang="zh-CN" dirty="0">
                <a:effectLst/>
              </a:rPr>
              <a:t>类成员的访问控制</a:t>
            </a:r>
            <a:endParaRPr kumimoji="1" lang="zh-CN" altLang="en-US" b="1" dirty="0"/>
          </a:p>
        </p:txBody>
      </p:sp>
      <p:sp>
        <p:nvSpPr>
          <p:cNvPr id="135171" name="Rectangle 3"/>
          <p:cNvSpPr>
            <a:spLocks noGrp="1" noChangeArrowheads="1"/>
          </p:cNvSpPr>
          <p:nvPr>
            <p:ph type="body" idx="4294967295"/>
          </p:nvPr>
        </p:nvSpPr>
        <p:spPr>
          <a:xfrm>
            <a:off x="457200" y="1424940"/>
            <a:ext cx="8229600" cy="4525645"/>
          </a:xfrm>
        </p:spPr>
        <p:txBody>
          <a:bodyPr/>
          <a:lstStyle/>
          <a:p>
            <a:r>
              <a:rPr lang="zh-CN" altLang="en-US" sz="2800" dirty="0"/>
              <a:t>子类从父类继承成员时，父类的所有</a:t>
            </a:r>
            <a:r>
              <a:rPr lang="en-US" altLang="zh-CN" sz="2800" dirty="0"/>
              <a:t>public</a:t>
            </a:r>
            <a:r>
              <a:rPr lang="zh-CN" altLang="en-US" sz="2800" dirty="0"/>
              <a:t>、</a:t>
            </a:r>
            <a:r>
              <a:rPr lang="en-US" altLang="zh-CN" sz="2800" dirty="0"/>
              <a:t>protected</a:t>
            </a:r>
            <a:r>
              <a:rPr lang="zh-CN" altLang="en-US" sz="2800" dirty="0"/>
              <a:t>、</a:t>
            </a:r>
            <a:r>
              <a:rPr lang="en-US" altLang="zh-CN" sz="2800" dirty="0"/>
              <a:t>package</a:t>
            </a:r>
            <a:r>
              <a:rPr lang="zh-CN" altLang="en-US" sz="2800" dirty="0"/>
              <a:t>成员，在子类中都保持它们原有的访问修饰符。</a:t>
            </a:r>
            <a:endParaRPr lang="zh-CN" altLang="en-US" sz="2800" dirty="0"/>
          </a:p>
          <a:p>
            <a:pPr lvl="1"/>
            <a:r>
              <a:rPr lang="zh-CN" altLang="en-US" sz="2400" dirty="0"/>
              <a:t>例如，父类的</a:t>
            </a:r>
            <a:r>
              <a:rPr lang="en-US" altLang="zh-CN" sz="2400" dirty="0"/>
              <a:t>public</a:t>
            </a:r>
            <a:r>
              <a:rPr lang="zh-CN" altLang="en-US" sz="2400" dirty="0"/>
              <a:t>成员成为子类的</a:t>
            </a:r>
            <a:r>
              <a:rPr lang="en-US" altLang="zh-CN" sz="2400" dirty="0"/>
              <a:t>public</a:t>
            </a:r>
            <a:r>
              <a:rPr lang="zh-CN" altLang="en-US" sz="2400" dirty="0"/>
              <a:t>成员。父类的</a:t>
            </a:r>
            <a:r>
              <a:rPr lang="en-US" altLang="zh-CN" sz="2400" dirty="0"/>
              <a:t>protected</a:t>
            </a:r>
            <a:r>
              <a:rPr lang="zh-CN" altLang="en-US" sz="2400" dirty="0"/>
              <a:t>成员也会成为子类的</a:t>
            </a:r>
            <a:r>
              <a:rPr lang="en-US" altLang="zh-CN" sz="2400" dirty="0"/>
              <a:t>protected</a:t>
            </a:r>
            <a:r>
              <a:rPr lang="zh-CN" altLang="en-US" sz="2400" dirty="0"/>
              <a:t>成员。</a:t>
            </a:r>
            <a:endParaRPr lang="zh-CN" altLang="en-US" sz="2400" dirty="0"/>
          </a:p>
          <a:p>
            <a:pPr lvl="1"/>
            <a:r>
              <a:rPr lang="zh-CN" altLang="en-US" sz="2400" dirty="0"/>
              <a:t>子类只能通过父类所提供的非</a:t>
            </a:r>
            <a:r>
              <a:rPr lang="en-US" altLang="zh-CN" sz="2400" dirty="0"/>
              <a:t>private</a:t>
            </a:r>
            <a:r>
              <a:rPr lang="zh-CN" altLang="en-US" sz="2400" dirty="0"/>
              <a:t>方法来访问父类的</a:t>
            </a:r>
            <a:r>
              <a:rPr lang="en-US" altLang="zh-CN" sz="2400" dirty="0"/>
              <a:t>private</a:t>
            </a:r>
            <a:r>
              <a:rPr lang="zh-CN" altLang="en-US" sz="2400" dirty="0"/>
              <a:t>成员。</a:t>
            </a:r>
            <a:endParaRPr lang="zh-CN" altLang="en-US" sz="2400" dirty="0"/>
          </a:p>
          <a:p>
            <a:endParaRPr lang="zh-CN" altLang="en-US" sz="2800" dirty="0"/>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5.1.3  </a:t>
            </a:r>
            <a:r>
              <a:rPr lang="zh-CN" altLang="zh-CN" dirty="0">
                <a:effectLst/>
              </a:rPr>
              <a:t>类成员的访问控制</a:t>
            </a:r>
            <a:endParaRPr lang="zh-CN" altLang="en-US" dirty="0"/>
          </a:p>
        </p:txBody>
      </p:sp>
      <p:graphicFrame>
        <p:nvGraphicFramePr>
          <p:cNvPr id="4" name="内容占位符 3"/>
          <p:cNvGraphicFramePr/>
          <p:nvPr/>
        </p:nvGraphicFramePr>
        <p:xfrm>
          <a:off x="457200" y="1916832"/>
          <a:ext cx="8352928" cy="3220872"/>
        </p:xfrm>
        <a:graphic>
          <a:graphicData uri="http://schemas.openxmlformats.org/drawingml/2006/table">
            <a:tbl>
              <a:tblPr firstRow="1" firstCol="1" bandRow="1">
                <a:tableStyleId>{5C22544A-7EE6-4342-B048-85BDC9FD1C3A}</a:tableStyleId>
              </a:tblPr>
              <a:tblGrid>
                <a:gridCol w="1432608"/>
                <a:gridCol w="1854408"/>
                <a:gridCol w="1266478"/>
                <a:gridCol w="1266478"/>
                <a:gridCol w="1266478"/>
                <a:gridCol w="1266478"/>
              </a:tblGrid>
              <a:tr h="594066">
                <a:tc rowSpan="2">
                  <a:txBody>
                    <a:bodyPr/>
                    <a:lstStyle/>
                    <a:p>
                      <a:pPr algn="ctr">
                        <a:lnSpc>
                          <a:spcPts val="1500"/>
                        </a:lnSpc>
                        <a:spcBef>
                          <a:spcPts val="200"/>
                        </a:spcBef>
                        <a:spcAft>
                          <a:spcPts val="0"/>
                        </a:spcAft>
                      </a:pPr>
                      <a:r>
                        <a:rPr lang="zh-CN" sz="1500" dirty="0">
                          <a:effectLst/>
                        </a:rPr>
                        <a:t>类</a:t>
                      </a:r>
                      <a:r>
                        <a:rPr lang="en-US" sz="1500" dirty="0">
                          <a:effectLst/>
                        </a:rPr>
                        <a:t>A</a:t>
                      </a:r>
                      <a:r>
                        <a:rPr lang="zh-CN" sz="1500" dirty="0">
                          <a:effectLst/>
                        </a:rPr>
                        <a:t>成员的</a:t>
                      </a:r>
                      <a:endParaRPr lang="zh-CN" sz="1500" dirty="0">
                        <a:effectLst/>
                      </a:endParaRPr>
                    </a:p>
                    <a:p>
                      <a:pPr algn="ctr">
                        <a:lnSpc>
                          <a:spcPts val="1500"/>
                        </a:lnSpc>
                        <a:spcBef>
                          <a:spcPts val="200"/>
                        </a:spcBef>
                        <a:spcAft>
                          <a:spcPts val="0"/>
                        </a:spcAft>
                      </a:pPr>
                      <a:r>
                        <a:rPr lang="zh-CN" sz="1500" dirty="0">
                          <a:effectLst/>
                        </a:rPr>
                        <a:t>访问控制符</a:t>
                      </a:r>
                      <a:endParaRPr lang="zh-CN" sz="1500" dirty="0">
                        <a:effectLst/>
                        <a:latin typeface="Times New Roman" panose="02020603050405020304"/>
                        <a:ea typeface="宋体" panose="02010600030101010101" pitchFamily="2" charset="-122"/>
                      </a:endParaRPr>
                    </a:p>
                  </a:txBody>
                  <a:tcPr marL="68580" marR="68580" marT="0" marB="0" anchor="ctr"/>
                </a:tc>
                <a:tc rowSpan="2">
                  <a:txBody>
                    <a:bodyPr/>
                    <a:lstStyle/>
                    <a:p>
                      <a:pPr algn="ctr">
                        <a:lnSpc>
                          <a:spcPts val="1500"/>
                        </a:lnSpc>
                        <a:spcBef>
                          <a:spcPts val="200"/>
                        </a:spcBef>
                        <a:spcAft>
                          <a:spcPts val="0"/>
                        </a:spcAft>
                      </a:pPr>
                      <a:r>
                        <a:rPr lang="zh-CN" sz="1500">
                          <a:effectLst/>
                        </a:rPr>
                        <a:t>类</a:t>
                      </a:r>
                      <a:r>
                        <a:rPr lang="en-US" sz="1500">
                          <a:effectLst/>
                        </a:rPr>
                        <a:t>A</a:t>
                      </a:r>
                      <a:r>
                        <a:rPr lang="zh-CN" sz="1500">
                          <a:effectLst/>
                        </a:rPr>
                        <a:t>对类</a:t>
                      </a:r>
                      <a:r>
                        <a:rPr lang="en-US" sz="1500">
                          <a:effectLst/>
                        </a:rPr>
                        <a:t>A</a:t>
                      </a:r>
                      <a:r>
                        <a:rPr lang="zh-CN" sz="1500">
                          <a:effectLst/>
                        </a:rPr>
                        <a:t>成员</a:t>
                      </a:r>
                      <a:endParaRPr lang="zh-CN" sz="1500">
                        <a:effectLst/>
                      </a:endParaRPr>
                    </a:p>
                    <a:p>
                      <a:pPr algn="ctr">
                        <a:lnSpc>
                          <a:spcPts val="1500"/>
                        </a:lnSpc>
                        <a:spcBef>
                          <a:spcPts val="200"/>
                        </a:spcBef>
                        <a:spcAft>
                          <a:spcPts val="0"/>
                        </a:spcAft>
                      </a:pPr>
                      <a:r>
                        <a:rPr lang="zh-CN" sz="1500">
                          <a:effectLst/>
                        </a:rPr>
                        <a:t>的访问权限</a:t>
                      </a:r>
                      <a:endParaRPr lang="zh-CN" sz="1500">
                        <a:effectLst/>
                        <a:latin typeface="Times New Roman" panose="02020603050405020304"/>
                        <a:ea typeface="宋体" panose="02010600030101010101" pitchFamily="2" charset="-122"/>
                      </a:endParaRPr>
                    </a:p>
                  </a:txBody>
                  <a:tcPr marL="68580" marR="68580" marT="0" marB="0" anchor="ctr"/>
                </a:tc>
                <a:tc gridSpan="2">
                  <a:txBody>
                    <a:bodyPr/>
                    <a:lstStyle/>
                    <a:p>
                      <a:pPr algn="ctr">
                        <a:lnSpc>
                          <a:spcPts val="1500"/>
                        </a:lnSpc>
                        <a:spcBef>
                          <a:spcPts val="200"/>
                        </a:spcBef>
                        <a:spcAft>
                          <a:spcPts val="0"/>
                        </a:spcAft>
                      </a:pPr>
                      <a:r>
                        <a:rPr lang="zh-CN" sz="1500">
                          <a:effectLst/>
                        </a:rPr>
                        <a:t>第三方类对类</a:t>
                      </a:r>
                      <a:r>
                        <a:rPr lang="en-US" sz="1500">
                          <a:effectLst/>
                        </a:rPr>
                        <a:t>A</a:t>
                      </a:r>
                      <a:r>
                        <a:rPr lang="zh-CN" sz="1500">
                          <a:effectLst/>
                        </a:rPr>
                        <a:t>成员</a:t>
                      </a:r>
                      <a:endParaRPr lang="zh-CN" sz="1500">
                        <a:effectLst/>
                      </a:endParaRPr>
                    </a:p>
                    <a:p>
                      <a:pPr algn="ctr">
                        <a:lnSpc>
                          <a:spcPts val="1500"/>
                        </a:lnSpc>
                        <a:spcBef>
                          <a:spcPts val="200"/>
                        </a:spcBef>
                        <a:spcAft>
                          <a:spcPts val="0"/>
                        </a:spcAft>
                      </a:pPr>
                      <a:r>
                        <a:rPr lang="zh-CN" sz="1500">
                          <a:effectLst/>
                        </a:rPr>
                        <a:t>的访问权限</a:t>
                      </a:r>
                      <a:endParaRPr lang="zh-CN" sz="1500">
                        <a:effectLst/>
                        <a:latin typeface="Times New Roman" panose="02020603050405020304"/>
                        <a:ea typeface="宋体" panose="02010600030101010101" pitchFamily="2" charset="-122"/>
                      </a:endParaRPr>
                    </a:p>
                  </a:txBody>
                  <a:tcPr marL="68580" marR="68580" marT="0" marB="0" anchor="ctr"/>
                </a:tc>
                <a:tc hMerge="1">
                  <a:tcPr/>
                </a:tc>
                <a:tc gridSpan="2">
                  <a:txBody>
                    <a:bodyPr/>
                    <a:lstStyle/>
                    <a:p>
                      <a:pPr algn="ctr">
                        <a:lnSpc>
                          <a:spcPts val="1500"/>
                        </a:lnSpc>
                        <a:spcBef>
                          <a:spcPts val="200"/>
                        </a:spcBef>
                        <a:spcAft>
                          <a:spcPts val="0"/>
                        </a:spcAft>
                      </a:pPr>
                      <a:r>
                        <a:rPr lang="zh-CN" sz="1500" dirty="0">
                          <a:solidFill>
                            <a:srgbClr val="FFFF00"/>
                          </a:solidFill>
                          <a:effectLst/>
                        </a:rPr>
                        <a:t>子类</a:t>
                      </a:r>
                      <a:r>
                        <a:rPr lang="en-US" sz="1500" dirty="0">
                          <a:solidFill>
                            <a:srgbClr val="FFFF00"/>
                          </a:solidFill>
                          <a:effectLst/>
                        </a:rPr>
                        <a:t>B</a:t>
                      </a:r>
                      <a:r>
                        <a:rPr lang="zh-CN" sz="1500" dirty="0">
                          <a:solidFill>
                            <a:srgbClr val="FFFF00"/>
                          </a:solidFill>
                          <a:effectLst/>
                        </a:rPr>
                        <a:t>对</a:t>
                      </a:r>
                      <a:r>
                        <a:rPr lang="zh-CN" altLang="en-US" sz="1500" dirty="0">
                          <a:solidFill>
                            <a:srgbClr val="FFFF00"/>
                          </a:solidFill>
                          <a:effectLst/>
                        </a:rPr>
                        <a:t>父</a:t>
                      </a:r>
                      <a:r>
                        <a:rPr lang="zh-CN" sz="1500" dirty="0">
                          <a:solidFill>
                            <a:srgbClr val="FFFF00"/>
                          </a:solidFill>
                          <a:effectLst/>
                        </a:rPr>
                        <a:t>类</a:t>
                      </a:r>
                      <a:r>
                        <a:rPr lang="en-US" sz="1500" dirty="0">
                          <a:solidFill>
                            <a:srgbClr val="FFFF00"/>
                          </a:solidFill>
                          <a:effectLst/>
                        </a:rPr>
                        <a:t>A</a:t>
                      </a:r>
                      <a:r>
                        <a:rPr lang="zh-CN" sz="1500" dirty="0">
                          <a:solidFill>
                            <a:srgbClr val="FFFF00"/>
                          </a:solidFill>
                          <a:effectLst/>
                        </a:rPr>
                        <a:t>成员</a:t>
                      </a:r>
                      <a:endParaRPr lang="zh-CN" sz="1500" dirty="0">
                        <a:solidFill>
                          <a:srgbClr val="FFFF00"/>
                        </a:solidFill>
                        <a:effectLst/>
                      </a:endParaRPr>
                    </a:p>
                    <a:p>
                      <a:pPr algn="ctr">
                        <a:lnSpc>
                          <a:spcPts val="1500"/>
                        </a:lnSpc>
                        <a:spcBef>
                          <a:spcPts val="200"/>
                        </a:spcBef>
                        <a:spcAft>
                          <a:spcPts val="0"/>
                        </a:spcAft>
                      </a:pPr>
                      <a:r>
                        <a:rPr lang="zh-CN" sz="1500" dirty="0">
                          <a:solidFill>
                            <a:srgbClr val="FFFF00"/>
                          </a:solidFill>
                          <a:effectLst/>
                        </a:rPr>
                        <a:t>的访问权限</a:t>
                      </a:r>
                      <a:endParaRPr lang="zh-CN" sz="1500" dirty="0">
                        <a:solidFill>
                          <a:srgbClr val="FFFF00"/>
                        </a:solidFill>
                        <a:effectLst/>
                        <a:latin typeface="Times New Roman" panose="02020603050405020304"/>
                        <a:ea typeface="宋体" panose="02010600030101010101" pitchFamily="2" charset="-122"/>
                      </a:endParaRPr>
                    </a:p>
                  </a:txBody>
                  <a:tcPr marL="68580" marR="68580" marT="0" marB="0" anchor="ctr"/>
                </a:tc>
                <a:tc hMerge="1">
                  <a:tcPr/>
                </a:tc>
              </a:tr>
              <a:tr h="432377">
                <a:tc vMerge="1">
                  <a:tcPr/>
                </a:tc>
                <a:tc vMerge="1">
                  <a:tcPr/>
                </a:tc>
                <a:tc>
                  <a:txBody>
                    <a:bodyPr/>
                    <a:lstStyle/>
                    <a:p>
                      <a:pPr algn="ctr">
                        <a:lnSpc>
                          <a:spcPts val="1500"/>
                        </a:lnSpc>
                        <a:spcBef>
                          <a:spcPts val="200"/>
                        </a:spcBef>
                        <a:spcAft>
                          <a:spcPts val="0"/>
                        </a:spcAft>
                      </a:pPr>
                      <a:r>
                        <a:rPr lang="zh-CN" sz="1500">
                          <a:effectLst/>
                        </a:rPr>
                        <a:t>与</a:t>
                      </a:r>
                      <a:r>
                        <a:rPr lang="en-US" sz="1500">
                          <a:effectLst/>
                        </a:rPr>
                        <a:t>A</a:t>
                      </a:r>
                      <a:r>
                        <a:rPr lang="zh-CN" sz="1500">
                          <a:effectLst/>
                        </a:rPr>
                        <a:t>同包</a:t>
                      </a: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r>
                        <a:rPr lang="zh-CN" sz="1500">
                          <a:effectLst/>
                        </a:rPr>
                        <a:t>与</a:t>
                      </a:r>
                      <a:r>
                        <a:rPr lang="en-US" sz="1500">
                          <a:effectLst/>
                        </a:rPr>
                        <a:t>A</a:t>
                      </a:r>
                      <a:r>
                        <a:rPr lang="zh-CN" sz="1500">
                          <a:effectLst/>
                        </a:rPr>
                        <a:t>不同包</a:t>
                      </a: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r>
                        <a:rPr lang="zh-CN" sz="1500">
                          <a:effectLst/>
                        </a:rPr>
                        <a:t>与</a:t>
                      </a:r>
                      <a:r>
                        <a:rPr lang="en-US" sz="1500">
                          <a:effectLst/>
                        </a:rPr>
                        <a:t>A</a:t>
                      </a:r>
                      <a:r>
                        <a:rPr lang="zh-CN" sz="1500">
                          <a:effectLst/>
                        </a:rPr>
                        <a:t>同包</a:t>
                      </a: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r>
                        <a:rPr lang="zh-CN" sz="1500">
                          <a:effectLst/>
                        </a:rPr>
                        <a:t>与</a:t>
                      </a:r>
                      <a:r>
                        <a:rPr lang="en-US" sz="1500">
                          <a:effectLst/>
                        </a:rPr>
                        <a:t>A</a:t>
                      </a:r>
                      <a:r>
                        <a:rPr lang="zh-CN" sz="1500">
                          <a:effectLst/>
                        </a:rPr>
                        <a:t>不同包</a:t>
                      </a:r>
                      <a:endParaRPr lang="zh-CN" sz="1500">
                        <a:effectLst/>
                        <a:latin typeface="Times New Roman" panose="02020603050405020304"/>
                        <a:ea typeface="宋体" panose="02010600030101010101" pitchFamily="2" charset="-122"/>
                      </a:endParaRPr>
                    </a:p>
                  </a:txBody>
                  <a:tcPr marL="68580" marR="68580" marT="0" marB="0" anchor="ctr"/>
                </a:tc>
              </a:tr>
              <a:tr h="432377">
                <a:tc>
                  <a:txBody>
                    <a:bodyPr/>
                    <a:lstStyle/>
                    <a:p>
                      <a:pPr algn="ctr">
                        <a:lnSpc>
                          <a:spcPts val="1500"/>
                        </a:lnSpc>
                        <a:spcBef>
                          <a:spcPts val="200"/>
                        </a:spcBef>
                        <a:spcAft>
                          <a:spcPts val="0"/>
                        </a:spcAft>
                      </a:pPr>
                      <a:r>
                        <a:rPr lang="en-US" sz="1500" dirty="0">
                          <a:effectLst/>
                        </a:rPr>
                        <a:t>public</a:t>
                      </a:r>
                      <a:endParaRPr lang="zh-CN" sz="1500" dirty="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r>
                        <a:rPr lang="zh-CN" sz="1500">
                          <a:effectLst/>
                        </a:rPr>
                        <a:t>√</a:t>
                      </a: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dirty="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dirty="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dirty="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dirty="0">
                        <a:effectLst/>
                        <a:latin typeface="Times New Roman" panose="02020603050405020304"/>
                        <a:ea typeface="宋体" panose="02010600030101010101" pitchFamily="2" charset="-122"/>
                      </a:endParaRPr>
                    </a:p>
                  </a:txBody>
                  <a:tcPr marL="68580" marR="68580" marT="0" marB="0" anchor="ctr"/>
                </a:tc>
              </a:tr>
              <a:tr h="432377">
                <a:tc>
                  <a:txBody>
                    <a:bodyPr/>
                    <a:lstStyle/>
                    <a:p>
                      <a:pPr algn="ctr">
                        <a:lnSpc>
                          <a:spcPts val="1500"/>
                        </a:lnSpc>
                        <a:spcBef>
                          <a:spcPts val="200"/>
                        </a:spcBef>
                        <a:spcAft>
                          <a:spcPts val="0"/>
                        </a:spcAft>
                      </a:pPr>
                      <a:r>
                        <a:rPr lang="en-US" sz="1500" dirty="0">
                          <a:solidFill>
                            <a:srgbClr val="FFFF00"/>
                          </a:solidFill>
                          <a:effectLst/>
                        </a:rPr>
                        <a:t>protected</a:t>
                      </a:r>
                      <a:endParaRPr lang="zh-CN" sz="1500" dirty="0">
                        <a:solidFill>
                          <a:srgbClr val="FFFF00"/>
                        </a:solidFill>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r>
                        <a:rPr lang="zh-CN" altLang="zh-CN" sz="1600" b="1" dirty="0">
                          <a:solidFill>
                            <a:srgbClr val="FF0000"/>
                          </a:solidFill>
                        </a:rPr>
                        <a:t>√</a:t>
                      </a:r>
                      <a:endParaRPr lang="zh-CN" altLang="zh-CN" sz="1600" b="1" dirty="0">
                        <a:solidFill>
                          <a:srgbClr val="FF0000"/>
                        </a:solidFill>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b="1" dirty="0">
                        <a:solidFill>
                          <a:srgbClr val="C00000"/>
                        </a:solidFill>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b="1" dirty="0">
                        <a:solidFill>
                          <a:srgbClr val="C00000"/>
                        </a:solidFill>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b="1" dirty="0">
                        <a:solidFill>
                          <a:srgbClr val="C00000"/>
                        </a:solidFill>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b="1" dirty="0">
                        <a:solidFill>
                          <a:srgbClr val="C00000"/>
                        </a:solidFill>
                        <a:effectLst/>
                        <a:latin typeface="Times New Roman" panose="02020603050405020304"/>
                        <a:ea typeface="宋体" panose="02010600030101010101" pitchFamily="2" charset="-122"/>
                      </a:endParaRPr>
                    </a:p>
                  </a:txBody>
                  <a:tcPr marL="68580" marR="68580" marT="0" marB="0" anchor="ctr"/>
                </a:tc>
              </a:tr>
              <a:tr h="897298">
                <a:tc>
                  <a:txBody>
                    <a:bodyPr/>
                    <a:lstStyle/>
                    <a:p>
                      <a:pPr algn="ctr">
                        <a:lnSpc>
                          <a:spcPts val="1500"/>
                        </a:lnSpc>
                        <a:spcBef>
                          <a:spcPts val="200"/>
                        </a:spcBef>
                        <a:spcAft>
                          <a:spcPts val="0"/>
                        </a:spcAft>
                      </a:pPr>
                      <a:r>
                        <a:rPr lang="zh-CN" sz="1500">
                          <a:effectLst/>
                        </a:rPr>
                        <a:t>默认</a:t>
                      </a:r>
                      <a:r>
                        <a:rPr lang="en-US" sz="1500">
                          <a:effectLst/>
                        </a:rPr>
                        <a:t>(package)</a:t>
                      </a: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r>
                        <a:rPr lang="zh-CN" sz="1500">
                          <a:effectLst/>
                        </a:rPr>
                        <a:t>√</a:t>
                      </a: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dirty="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dirty="0">
                        <a:effectLst/>
                        <a:latin typeface="Times New Roman" panose="02020603050405020304"/>
                        <a:ea typeface="宋体" panose="02010600030101010101" pitchFamily="2" charset="-122"/>
                      </a:endParaRPr>
                    </a:p>
                  </a:txBody>
                  <a:tcPr marL="68580" marR="68580" marT="0" marB="0" anchor="ctr"/>
                </a:tc>
              </a:tr>
              <a:tr h="432377">
                <a:tc>
                  <a:txBody>
                    <a:bodyPr/>
                    <a:lstStyle/>
                    <a:p>
                      <a:pPr algn="ctr">
                        <a:lnSpc>
                          <a:spcPts val="1500"/>
                        </a:lnSpc>
                        <a:spcBef>
                          <a:spcPts val="200"/>
                        </a:spcBef>
                        <a:spcAft>
                          <a:spcPts val="0"/>
                        </a:spcAft>
                      </a:pPr>
                      <a:r>
                        <a:rPr lang="en-US" sz="1500" dirty="0">
                          <a:effectLst/>
                        </a:rPr>
                        <a:t>private</a:t>
                      </a:r>
                      <a:endParaRPr lang="zh-CN" sz="1500" dirty="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r>
                        <a:rPr lang="zh-CN" sz="1500">
                          <a:effectLst/>
                        </a:rPr>
                        <a:t>√</a:t>
                      </a: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a:effectLst/>
                        <a:latin typeface="Times New Roman" panose="02020603050405020304"/>
                        <a:ea typeface="宋体" panose="02010600030101010101" pitchFamily="2" charset="-122"/>
                      </a:endParaRPr>
                    </a:p>
                  </a:txBody>
                  <a:tcPr marL="68580" marR="68580" marT="0" marB="0" anchor="ctr"/>
                </a:tc>
                <a:tc>
                  <a:txBody>
                    <a:bodyPr/>
                    <a:lstStyle/>
                    <a:p>
                      <a:pPr algn="ctr">
                        <a:lnSpc>
                          <a:spcPts val="1500"/>
                        </a:lnSpc>
                        <a:spcBef>
                          <a:spcPts val="200"/>
                        </a:spcBef>
                        <a:spcAft>
                          <a:spcPts val="0"/>
                        </a:spcAft>
                      </a:pPr>
                      <a:endParaRPr lang="zh-CN" sz="1500" dirty="0">
                        <a:effectLst/>
                        <a:latin typeface="Times New Roman" panose="02020603050405020304"/>
                        <a:ea typeface="宋体" panose="02010600030101010101" pitchFamily="2" charset="-122"/>
                      </a:endParaRPr>
                    </a:p>
                  </a:txBody>
                  <a:tcPr marL="68580" marR="68580" marT="0" marB="0" anchor="ctr"/>
                </a:tc>
              </a:tr>
            </a:tbl>
          </a:graphicData>
        </a:graphic>
      </p:graphicFrame>
      <p:sp>
        <p:nvSpPr>
          <p:cNvPr id="5" name="矩形 4"/>
          <p:cNvSpPr/>
          <p:nvPr/>
        </p:nvSpPr>
        <p:spPr>
          <a:xfrm>
            <a:off x="4215157" y="3050958"/>
            <a:ext cx="343535"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6" name="矩形 5"/>
          <p:cNvSpPr/>
          <p:nvPr/>
        </p:nvSpPr>
        <p:spPr>
          <a:xfrm>
            <a:off x="5428719" y="3050958"/>
            <a:ext cx="343535"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7" name="矩形 6"/>
          <p:cNvSpPr/>
          <p:nvPr/>
        </p:nvSpPr>
        <p:spPr>
          <a:xfrm>
            <a:off x="6735437" y="3050958"/>
            <a:ext cx="343535"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8" name="矩形 7"/>
          <p:cNvSpPr/>
          <p:nvPr/>
        </p:nvSpPr>
        <p:spPr>
          <a:xfrm>
            <a:off x="7948999" y="3050958"/>
            <a:ext cx="343535"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9" name="矩形 8"/>
          <p:cNvSpPr/>
          <p:nvPr/>
        </p:nvSpPr>
        <p:spPr>
          <a:xfrm>
            <a:off x="4183448" y="4835661"/>
            <a:ext cx="356870"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10" name="矩形 9"/>
          <p:cNvSpPr/>
          <p:nvPr/>
        </p:nvSpPr>
        <p:spPr>
          <a:xfrm>
            <a:off x="5455067" y="4833156"/>
            <a:ext cx="356870"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11" name="矩形 10"/>
          <p:cNvSpPr/>
          <p:nvPr/>
        </p:nvSpPr>
        <p:spPr>
          <a:xfrm>
            <a:off x="6767761" y="4833156"/>
            <a:ext cx="356870"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12" name="矩形 11"/>
          <p:cNvSpPr/>
          <p:nvPr/>
        </p:nvSpPr>
        <p:spPr>
          <a:xfrm>
            <a:off x="7919889" y="4833156"/>
            <a:ext cx="356870"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13" name="矩形 12"/>
          <p:cNvSpPr/>
          <p:nvPr/>
        </p:nvSpPr>
        <p:spPr>
          <a:xfrm>
            <a:off x="5455067" y="4131078"/>
            <a:ext cx="356870"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14" name="矩形 13"/>
          <p:cNvSpPr/>
          <p:nvPr/>
        </p:nvSpPr>
        <p:spPr>
          <a:xfrm>
            <a:off x="7964773" y="4129911"/>
            <a:ext cx="356870"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15" name="矩形 14"/>
          <p:cNvSpPr/>
          <p:nvPr/>
        </p:nvSpPr>
        <p:spPr>
          <a:xfrm>
            <a:off x="4190116" y="4131078"/>
            <a:ext cx="343535"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16" name="矩形 15"/>
          <p:cNvSpPr/>
          <p:nvPr/>
        </p:nvSpPr>
        <p:spPr>
          <a:xfrm>
            <a:off x="6735437" y="4117827"/>
            <a:ext cx="343535" cy="283210"/>
          </a:xfrm>
          <a:prstGeom prst="rect">
            <a:avLst/>
          </a:prstGeom>
        </p:spPr>
        <p:txBody>
          <a:bodyPr wrap="none">
            <a:spAutoFit/>
          </a:bodyPr>
          <a:lstStyle/>
          <a:p>
            <a:pPr algn="ctr">
              <a:lnSpc>
                <a:spcPts val="1500"/>
              </a:lnSpc>
              <a:spcBef>
                <a:spcPts val="200"/>
              </a:spcBef>
              <a:spcAft>
                <a:spcPts val="0"/>
              </a:spcAft>
            </a:pPr>
            <a:r>
              <a:rPr lang="zh-CN" altLang="zh-CN" b="1" dirty="0"/>
              <a:t>√</a:t>
            </a:r>
            <a:endParaRPr lang="zh-CN" altLang="zh-CN" b="1" dirty="0">
              <a:latin typeface="Times New Roman" panose="02020603050405020304"/>
              <a:ea typeface="宋体" panose="02010600030101010101" pitchFamily="2" charset="-122"/>
            </a:endParaRPr>
          </a:p>
        </p:txBody>
      </p:sp>
      <p:sp>
        <p:nvSpPr>
          <p:cNvPr id="17" name="矩形 16"/>
          <p:cNvSpPr/>
          <p:nvPr/>
        </p:nvSpPr>
        <p:spPr>
          <a:xfrm>
            <a:off x="5455067" y="3483006"/>
            <a:ext cx="356870" cy="283210"/>
          </a:xfrm>
          <a:prstGeom prst="rect">
            <a:avLst/>
          </a:prstGeom>
        </p:spPr>
        <p:txBody>
          <a:bodyPr wrap="none">
            <a:spAutoFit/>
          </a:bodyPr>
          <a:lstStyle/>
          <a:p>
            <a:pPr algn="ctr">
              <a:lnSpc>
                <a:spcPts val="1500"/>
              </a:lnSpc>
              <a:spcBef>
                <a:spcPts val="200"/>
              </a:spcBef>
              <a:spcAft>
                <a:spcPts val="0"/>
              </a:spcAft>
            </a:pPr>
            <a:r>
              <a:rPr lang="zh-CN" altLang="zh-CN" b="1" dirty="0">
                <a:solidFill>
                  <a:srgbClr val="FF0000"/>
                </a:solidFill>
              </a:rPr>
              <a:t>×</a:t>
            </a:r>
            <a:endParaRPr lang="zh-CN" altLang="zh-CN" b="1" dirty="0">
              <a:solidFill>
                <a:srgbClr val="FF0000"/>
              </a:solidFill>
              <a:latin typeface="Times New Roman" panose="02020603050405020304"/>
              <a:ea typeface="宋体" panose="02010600030101010101" pitchFamily="2" charset="-122"/>
            </a:endParaRPr>
          </a:p>
        </p:txBody>
      </p:sp>
      <p:sp>
        <p:nvSpPr>
          <p:cNvPr id="18" name="矩形 17"/>
          <p:cNvSpPr/>
          <p:nvPr/>
        </p:nvSpPr>
        <p:spPr>
          <a:xfrm>
            <a:off x="4190116" y="3483006"/>
            <a:ext cx="343535" cy="283210"/>
          </a:xfrm>
          <a:prstGeom prst="rect">
            <a:avLst/>
          </a:prstGeom>
        </p:spPr>
        <p:txBody>
          <a:bodyPr wrap="none">
            <a:spAutoFit/>
          </a:bodyPr>
          <a:lstStyle/>
          <a:p>
            <a:pPr algn="ctr">
              <a:lnSpc>
                <a:spcPts val="1500"/>
              </a:lnSpc>
              <a:spcBef>
                <a:spcPts val="200"/>
              </a:spcBef>
              <a:spcAft>
                <a:spcPts val="0"/>
              </a:spcAft>
            </a:pPr>
            <a:r>
              <a:rPr lang="zh-CN" altLang="zh-CN" b="1" dirty="0">
                <a:solidFill>
                  <a:srgbClr val="FF0000"/>
                </a:solidFill>
              </a:rPr>
              <a:t>√</a:t>
            </a:r>
            <a:endParaRPr lang="zh-CN" altLang="zh-CN" b="1" dirty="0">
              <a:solidFill>
                <a:srgbClr val="FF0000"/>
              </a:solidFill>
              <a:latin typeface="Times New Roman" panose="02020603050405020304"/>
              <a:ea typeface="宋体" panose="02010600030101010101" pitchFamily="2" charset="-122"/>
            </a:endParaRPr>
          </a:p>
        </p:txBody>
      </p:sp>
      <p:sp>
        <p:nvSpPr>
          <p:cNvPr id="19" name="矩形 18"/>
          <p:cNvSpPr/>
          <p:nvPr/>
        </p:nvSpPr>
        <p:spPr>
          <a:xfrm>
            <a:off x="6735437" y="3469755"/>
            <a:ext cx="343535" cy="283210"/>
          </a:xfrm>
          <a:prstGeom prst="rect">
            <a:avLst/>
          </a:prstGeom>
        </p:spPr>
        <p:txBody>
          <a:bodyPr wrap="none">
            <a:spAutoFit/>
          </a:bodyPr>
          <a:lstStyle/>
          <a:p>
            <a:pPr algn="ctr">
              <a:lnSpc>
                <a:spcPts val="1500"/>
              </a:lnSpc>
              <a:spcBef>
                <a:spcPts val="200"/>
              </a:spcBef>
              <a:spcAft>
                <a:spcPts val="0"/>
              </a:spcAft>
            </a:pPr>
            <a:r>
              <a:rPr lang="zh-CN" altLang="zh-CN" b="1" dirty="0">
                <a:solidFill>
                  <a:srgbClr val="FF0000"/>
                </a:solidFill>
              </a:rPr>
              <a:t>√</a:t>
            </a:r>
            <a:endParaRPr lang="zh-CN" altLang="zh-CN" b="1" dirty="0">
              <a:solidFill>
                <a:srgbClr val="FF0000"/>
              </a:solidFill>
              <a:latin typeface="Times New Roman" panose="02020603050405020304"/>
              <a:ea typeface="宋体" panose="02010600030101010101" pitchFamily="2" charset="-122"/>
            </a:endParaRPr>
          </a:p>
        </p:txBody>
      </p:sp>
      <p:sp>
        <p:nvSpPr>
          <p:cNvPr id="20" name="矩形 19"/>
          <p:cNvSpPr/>
          <p:nvPr/>
        </p:nvSpPr>
        <p:spPr>
          <a:xfrm>
            <a:off x="7959573" y="3483006"/>
            <a:ext cx="343535" cy="283210"/>
          </a:xfrm>
          <a:prstGeom prst="rect">
            <a:avLst/>
          </a:prstGeom>
        </p:spPr>
        <p:txBody>
          <a:bodyPr wrap="none">
            <a:spAutoFit/>
          </a:bodyPr>
          <a:lstStyle/>
          <a:p>
            <a:pPr algn="ctr">
              <a:lnSpc>
                <a:spcPts val="1500"/>
              </a:lnSpc>
              <a:spcBef>
                <a:spcPts val="200"/>
              </a:spcBef>
              <a:spcAft>
                <a:spcPts val="0"/>
              </a:spcAft>
            </a:pPr>
            <a:r>
              <a:rPr lang="zh-CN" altLang="zh-CN" b="1" dirty="0">
                <a:solidFill>
                  <a:srgbClr val="FF0000"/>
                </a:solidFill>
              </a:rPr>
              <a:t>√</a:t>
            </a:r>
            <a:endParaRPr lang="zh-CN" altLang="zh-CN" b="1" dirty="0">
              <a:solidFill>
                <a:srgbClr val="FF0000"/>
              </a:solidFill>
              <a:latin typeface="Times New Roman" panose="02020603050405020304"/>
              <a:ea typeface="宋体" panose="02010600030101010101" pitchFamily="2" charset="-122"/>
            </a:endParaRPr>
          </a:p>
        </p:txBody>
      </p:sp>
      <p:sp>
        <p:nvSpPr>
          <p:cNvPr id="21" name="文本框 20"/>
          <p:cNvSpPr txBox="1"/>
          <p:nvPr/>
        </p:nvSpPr>
        <p:spPr>
          <a:xfrm>
            <a:off x="4301557" y="1400049"/>
            <a:ext cx="1638595" cy="460375"/>
          </a:xfrm>
          <a:prstGeom prst="rect">
            <a:avLst/>
          </a:prstGeom>
          <a:noFill/>
        </p:spPr>
        <p:txBody>
          <a:bodyPr wrap="square" rtlCol="0">
            <a:spAutoFit/>
          </a:bodyPr>
          <a:lstStyle/>
          <a:p>
            <a:r>
              <a:rPr lang="zh-CN" altLang="en-US" sz="2400" b="1" dirty="0">
                <a:solidFill>
                  <a:srgbClr val="FF0000"/>
                </a:solidFill>
              </a:rPr>
              <a:t>对象</a:t>
            </a:r>
            <a:r>
              <a:rPr lang="en-US" altLang="zh-CN" sz="2400" b="1" dirty="0">
                <a:solidFill>
                  <a:srgbClr val="FF0000"/>
                </a:solidFill>
              </a:rPr>
              <a:t>.</a:t>
            </a:r>
            <a:r>
              <a:rPr lang="zh-CN" altLang="en-US" sz="2400" b="1" dirty="0">
                <a:solidFill>
                  <a:srgbClr val="FF0000"/>
                </a:solidFill>
              </a:rPr>
              <a:t>成员</a:t>
            </a:r>
            <a:endParaRPr lang="zh-CN" altLang="en-US" sz="2400" b="1" dirty="0">
              <a:solidFill>
                <a:srgbClr val="FF0000"/>
              </a:solidFill>
            </a:endParaRPr>
          </a:p>
        </p:txBody>
      </p:sp>
      <p:sp>
        <p:nvSpPr>
          <p:cNvPr id="23" name="文本框 22"/>
          <p:cNvSpPr txBox="1"/>
          <p:nvPr/>
        </p:nvSpPr>
        <p:spPr>
          <a:xfrm>
            <a:off x="6737645" y="1429264"/>
            <a:ext cx="1735476" cy="460375"/>
          </a:xfrm>
          <a:prstGeom prst="rect">
            <a:avLst/>
          </a:prstGeom>
          <a:noFill/>
        </p:spPr>
        <p:txBody>
          <a:bodyPr wrap="square" rtlCol="0">
            <a:spAutoFit/>
          </a:bodyPr>
          <a:lstStyle>
            <a:defPPr>
              <a:defRPr lang="zh-CN"/>
            </a:defPPr>
            <a:lvl1pPr>
              <a:defRPr sz="2400" b="1">
                <a:solidFill>
                  <a:srgbClr val="FF0000"/>
                </a:solidFill>
              </a:defRPr>
            </a:lvl1pPr>
          </a:lstStyle>
          <a:p>
            <a:r>
              <a:rPr lang="zh-CN" altLang="en-US" dirty="0"/>
              <a:t>直接使用</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30530" y="1337945"/>
            <a:ext cx="8229600" cy="939165"/>
          </a:xfrm>
        </p:spPr>
        <p:txBody>
          <a:bodyPr>
            <a:normAutofit/>
          </a:bodyPr>
          <a:lstStyle/>
          <a:p>
            <a:pPr marL="109855" indent="0">
              <a:buNone/>
            </a:pPr>
            <a:r>
              <a:rPr lang="zh-CN" altLang="zh-CN" dirty="0"/>
              <a:t>【例</a:t>
            </a:r>
            <a:r>
              <a:rPr lang="en-US" altLang="zh-CN" dirty="0"/>
              <a:t>5-2</a:t>
            </a:r>
            <a:r>
              <a:rPr lang="zh-CN" altLang="zh-CN" dirty="0"/>
              <a:t>】分析同包下无继承关系的类之间成员的访问控制权限。</a:t>
            </a:r>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5.1.3  </a:t>
            </a:r>
            <a:r>
              <a:rPr lang="zh-CN" altLang="zh-CN" dirty="0">
                <a:effectLst/>
              </a:rPr>
              <a:t>类成员的访问控制</a:t>
            </a:r>
            <a:endParaRPr lang="zh-CN" altLang="en-US" dirty="0"/>
          </a:p>
        </p:txBody>
      </p:sp>
      <p:sp>
        <p:nvSpPr>
          <p:cNvPr id="4" name="矩形 3"/>
          <p:cNvSpPr/>
          <p:nvPr/>
        </p:nvSpPr>
        <p:spPr>
          <a:xfrm>
            <a:off x="430530" y="1786255"/>
            <a:ext cx="4086860" cy="2861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auto"/>
            <a:r>
              <a:rPr lang="en-US" altLang="zh-CN" b="1" dirty="0"/>
              <a:t>package</a:t>
            </a:r>
            <a:r>
              <a:rPr lang="en-US" altLang="zh-CN" dirty="0"/>
              <a:t> chap5.example.access;</a:t>
            </a:r>
            <a:endParaRPr lang="zh-CN" altLang="zh-CN" dirty="0"/>
          </a:p>
          <a:p>
            <a:pPr fontAlgn="auto"/>
            <a:r>
              <a:rPr lang="en-US" altLang="zh-CN" b="1" dirty="0"/>
              <a:t>public</a:t>
            </a:r>
            <a:r>
              <a:rPr lang="en-US" altLang="zh-CN" dirty="0"/>
              <a:t> </a:t>
            </a:r>
            <a:r>
              <a:rPr lang="en-US" altLang="zh-CN" b="1" dirty="0"/>
              <a:t>class</a:t>
            </a:r>
            <a:r>
              <a:rPr lang="en-US" altLang="zh-CN" dirty="0"/>
              <a:t> C {</a:t>
            </a:r>
            <a:endParaRPr lang="zh-CN" altLang="zh-CN" dirty="0"/>
          </a:p>
          <a:p>
            <a:pPr fontAlgn="auto"/>
            <a:r>
              <a:rPr lang="en-US" altLang="zh-CN" dirty="0"/>
              <a:t>	</a:t>
            </a:r>
            <a:r>
              <a:rPr lang="en-US" altLang="zh-CN" b="1" dirty="0"/>
              <a:t>public</a:t>
            </a:r>
            <a:r>
              <a:rPr lang="en-US" altLang="zh-CN" dirty="0"/>
              <a:t> </a:t>
            </a:r>
            <a:r>
              <a:rPr lang="en-US" altLang="zh-CN" b="1" dirty="0" err="1"/>
              <a:t>int</a:t>
            </a:r>
            <a:r>
              <a:rPr lang="en-US" altLang="zh-CN" dirty="0"/>
              <a:t> a=1;</a:t>
            </a:r>
            <a:endParaRPr lang="zh-CN" altLang="zh-CN" dirty="0"/>
          </a:p>
          <a:p>
            <a:pPr fontAlgn="auto"/>
            <a:r>
              <a:rPr lang="en-US" altLang="zh-CN" dirty="0"/>
              <a:t>	</a:t>
            </a:r>
            <a:r>
              <a:rPr lang="en-US" altLang="zh-CN" b="1" dirty="0"/>
              <a:t>protected</a:t>
            </a:r>
            <a:r>
              <a:rPr lang="en-US" altLang="zh-CN" dirty="0"/>
              <a:t> </a:t>
            </a:r>
            <a:r>
              <a:rPr lang="en-US" altLang="zh-CN" b="1" dirty="0" err="1"/>
              <a:t>int</a:t>
            </a:r>
            <a:r>
              <a:rPr lang="en-US" altLang="zh-CN" dirty="0"/>
              <a:t> b=2;</a:t>
            </a:r>
            <a:endParaRPr lang="zh-CN" altLang="zh-CN" dirty="0"/>
          </a:p>
          <a:p>
            <a:pPr fontAlgn="auto"/>
            <a:r>
              <a:rPr lang="en-US" altLang="zh-CN" dirty="0"/>
              <a:t>	</a:t>
            </a:r>
            <a:r>
              <a:rPr lang="en-US" altLang="zh-CN" b="1" dirty="0" err="1"/>
              <a:t>int</a:t>
            </a:r>
            <a:r>
              <a:rPr lang="en-US" altLang="zh-CN" dirty="0"/>
              <a:t> c=3;</a:t>
            </a:r>
            <a:endParaRPr lang="zh-CN" altLang="zh-CN" dirty="0"/>
          </a:p>
          <a:p>
            <a:pPr fontAlgn="auto"/>
            <a:r>
              <a:rPr lang="en-US" altLang="zh-CN" dirty="0"/>
              <a:t>	</a:t>
            </a:r>
            <a:r>
              <a:rPr lang="en-US" altLang="zh-CN" b="1" dirty="0"/>
              <a:t>private</a:t>
            </a:r>
            <a:r>
              <a:rPr lang="en-US" altLang="zh-CN" dirty="0"/>
              <a:t> </a:t>
            </a:r>
            <a:r>
              <a:rPr lang="en-US" altLang="zh-CN" b="1" dirty="0" err="1"/>
              <a:t>int</a:t>
            </a:r>
            <a:r>
              <a:rPr lang="en-US" altLang="zh-CN" dirty="0"/>
              <a:t> d=4;</a:t>
            </a:r>
            <a:endParaRPr lang="zh-CN" altLang="zh-CN" dirty="0"/>
          </a:p>
          <a:p>
            <a:pPr fontAlgn="auto"/>
            <a:r>
              <a:rPr lang="en-US" altLang="zh-CN" dirty="0"/>
              <a:t>	</a:t>
            </a:r>
            <a:r>
              <a:rPr lang="en-US" altLang="zh-CN" b="1" dirty="0"/>
              <a:t>public</a:t>
            </a:r>
            <a:r>
              <a:rPr lang="en-US" altLang="zh-CN" dirty="0"/>
              <a:t> </a:t>
            </a:r>
            <a:r>
              <a:rPr lang="en-US" altLang="zh-CN" b="1" dirty="0" err="1"/>
              <a:t>int</a:t>
            </a:r>
            <a:r>
              <a:rPr lang="en-US" altLang="zh-CN" dirty="0"/>
              <a:t> </a:t>
            </a:r>
            <a:r>
              <a:rPr lang="en-US" altLang="zh-CN" dirty="0" err="1"/>
              <a:t>getD</a:t>
            </a:r>
            <a:r>
              <a:rPr lang="en-US" altLang="zh-CN" dirty="0"/>
              <a:t>(){</a:t>
            </a:r>
            <a:endParaRPr lang="en-US" altLang="zh-CN" dirty="0"/>
          </a:p>
          <a:p>
            <a:pPr fontAlgn="auto"/>
            <a:r>
              <a:rPr lang="en-US" altLang="zh-CN" dirty="0"/>
              <a:t>		</a:t>
            </a:r>
            <a:r>
              <a:rPr lang="en-US" altLang="zh-CN" b="1" dirty="0"/>
              <a:t>return</a:t>
            </a:r>
            <a:r>
              <a:rPr lang="en-US" altLang="zh-CN" dirty="0"/>
              <a:t> d;</a:t>
            </a:r>
            <a:endParaRPr lang="en-US" altLang="zh-CN" dirty="0"/>
          </a:p>
          <a:p>
            <a:pPr fontAlgn="auto"/>
            <a:r>
              <a:rPr lang="en-US" altLang="zh-CN" dirty="0"/>
              <a:t>	}</a:t>
            </a:r>
            <a:endParaRPr lang="zh-CN" altLang="zh-CN" dirty="0"/>
          </a:p>
          <a:p>
            <a:r>
              <a:rPr lang="en-US" altLang="zh-CN" dirty="0"/>
              <a:t>}</a:t>
            </a:r>
            <a:endParaRPr lang="zh-CN" altLang="zh-CN" dirty="0"/>
          </a:p>
        </p:txBody>
      </p:sp>
      <p:sp>
        <p:nvSpPr>
          <p:cNvPr id="5" name="矩形 4"/>
          <p:cNvSpPr/>
          <p:nvPr/>
        </p:nvSpPr>
        <p:spPr>
          <a:xfrm>
            <a:off x="3877310" y="3095625"/>
            <a:ext cx="4906010" cy="30460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1600" b="1" dirty="0"/>
              <a:t>package</a:t>
            </a:r>
            <a:r>
              <a:rPr lang="en-US" altLang="zh-CN" sz="1600" dirty="0"/>
              <a:t> chap5.example.access;</a:t>
            </a:r>
            <a:endParaRPr lang="zh-CN" altLang="zh-CN" sz="1600" dirty="0"/>
          </a:p>
          <a:p>
            <a:pPr fontAlgn="auto"/>
            <a:r>
              <a:rPr lang="en-US" altLang="zh-CN" sz="1600" b="1" dirty="0"/>
              <a:t>public</a:t>
            </a:r>
            <a:r>
              <a:rPr lang="en-US" altLang="zh-CN" sz="1600" dirty="0"/>
              <a:t> </a:t>
            </a:r>
            <a:r>
              <a:rPr lang="en-US" altLang="zh-CN" sz="1600" b="1" dirty="0"/>
              <a:t>class</a:t>
            </a:r>
            <a:r>
              <a:rPr lang="en-US" altLang="zh-CN" sz="1600" dirty="0"/>
              <a:t> </a:t>
            </a:r>
            <a:r>
              <a:rPr lang="en-US" altLang="zh-CN" sz="1600" dirty="0" err="1"/>
              <a:t>AccessDemo</a:t>
            </a:r>
            <a:r>
              <a:rPr lang="en-US" altLang="zh-CN" sz="1600" dirty="0"/>
              <a:t> {</a:t>
            </a:r>
            <a:endParaRPr lang="zh-CN" altLang="zh-CN" sz="1600" dirty="0"/>
          </a:p>
          <a:p>
            <a:pPr fontAlgn="auto"/>
            <a:r>
              <a:rPr lang="en-US" altLang="zh-CN" sz="1600" dirty="0"/>
              <a:t>	</a:t>
            </a:r>
            <a:r>
              <a:rPr lang="en-US" altLang="zh-CN" sz="1600" b="1" dirty="0"/>
              <a:t>public</a:t>
            </a:r>
            <a:r>
              <a:rPr lang="en-US" altLang="zh-CN" sz="1600" dirty="0"/>
              <a:t> </a:t>
            </a:r>
            <a:r>
              <a:rPr lang="en-US" altLang="zh-CN" sz="1600" b="1" dirty="0"/>
              <a:t>static</a:t>
            </a:r>
            <a:r>
              <a:rPr lang="en-US" altLang="zh-CN" sz="1600" dirty="0"/>
              <a:t> </a:t>
            </a:r>
            <a:r>
              <a:rPr lang="en-US" altLang="zh-CN" sz="1600" b="1" dirty="0"/>
              <a:t>void</a:t>
            </a:r>
            <a:r>
              <a:rPr lang="en-US" altLang="zh-CN" sz="1600" dirty="0"/>
              <a:t>  main(String[] </a:t>
            </a:r>
            <a:r>
              <a:rPr lang="en-US" altLang="zh-CN" sz="1600" dirty="0" err="1"/>
              <a:t>args</a:t>
            </a:r>
            <a:r>
              <a:rPr lang="en-US" altLang="zh-CN" sz="1600" dirty="0"/>
              <a:t>) {</a:t>
            </a:r>
            <a:endParaRPr lang="zh-CN" altLang="zh-CN" sz="1600" dirty="0"/>
          </a:p>
          <a:p>
            <a:pPr fontAlgn="auto"/>
            <a:r>
              <a:rPr lang="en-US" altLang="zh-CN" sz="1600" dirty="0"/>
              <a:t>		C coo = </a:t>
            </a:r>
            <a:r>
              <a:rPr lang="en-US" altLang="zh-CN" sz="1600" b="1" dirty="0"/>
              <a:t>new</a:t>
            </a:r>
            <a:r>
              <a:rPr lang="en-US" altLang="zh-CN" sz="1600" dirty="0"/>
              <a:t> C();	</a:t>
            </a:r>
            <a:endParaRPr lang="en-US" altLang="zh-CN" sz="1600" dirty="0"/>
          </a:p>
          <a:p>
            <a:pPr fontAlgn="auto"/>
            <a:r>
              <a:rPr lang="en-US" altLang="zh-CN" sz="1600" dirty="0"/>
              <a:t>		</a:t>
            </a:r>
            <a:r>
              <a:rPr lang="en-US" altLang="zh-CN" sz="1600" dirty="0" err="1"/>
              <a:t>System.</a:t>
            </a:r>
            <a:r>
              <a:rPr lang="en-US" altLang="zh-CN" sz="1600" i="1" dirty="0" err="1"/>
              <a:t>out</a:t>
            </a:r>
            <a:r>
              <a:rPr lang="en-US" altLang="zh-CN" sz="1600" dirty="0" err="1"/>
              <a:t>.println</a:t>
            </a:r>
            <a:r>
              <a:rPr lang="en-US" altLang="zh-CN" sz="1600" dirty="0"/>
              <a:t>(</a:t>
            </a:r>
            <a:r>
              <a:rPr lang="en-US" altLang="zh-CN" sz="1600" dirty="0" err="1"/>
              <a:t>coo.a</a:t>
            </a:r>
            <a:r>
              <a:rPr lang="en-US" altLang="zh-CN" sz="1600" dirty="0"/>
              <a:t>); </a:t>
            </a:r>
            <a:endParaRPr lang="en-US" altLang="zh-CN" sz="1600" dirty="0"/>
          </a:p>
          <a:p>
            <a:pPr fontAlgn="auto"/>
            <a:r>
              <a:rPr lang="en-US" altLang="zh-CN" sz="1600" dirty="0"/>
              <a:t>		</a:t>
            </a:r>
            <a:r>
              <a:rPr lang="en-US" altLang="zh-CN" sz="1600" dirty="0" err="1"/>
              <a:t>System.</a:t>
            </a:r>
            <a:r>
              <a:rPr lang="en-US" altLang="zh-CN" sz="1600" i="1" dirty="0" err="1"/>
              <a:t>out</a:t>
            </a:r>
            <a:r>
              <a:rPr lang="en-US" altLang="zh-CN" sz="1600" dirty="0" err="1"/>
              <a:t>.println</a:t>
            </a:r>
            <a:r>
              <a:rPr lang="en-US" altLang="zh-CN" sz="1600" dirty="0"/>
              <a:t>(</a:t>
            </a:r>
            <a:r>
              <a:rPr lang="en-US" altLang="zh-CN" sz="1600" dirty="0" err="1"/>
              <a:t>coo.b</a:t>
            </a:r>
            <a:r>
              <a:rPr lang="en-US" altLang="zh-CN" sz="1600" dirty="0"/>
              <a:t>);	</a:t>
            </a:r>
            <a:endParaRPr lang="en-US" altLang="zh-CN" sz="1600" dirty="0"/>
          </a:p>
          <a:p>
            <a:pPr fontAlgn="auto"/>
            <a:r>
              <a:rPr lang="en-US" altLang="zh-CN" sz="1600" dirty="0"/>
              <a:t>		</a:t>
            </a:r>
            <a:r>
              <a:rPr lang="en-US" altLang="zh-CN" sz="1600" dirty="0" err="1"/>
              <a:t>System.</a:t>
            </a:r>
            <a:r>
              <a:rPr lang="en-US" altLang="zh-CN" sz="1600" i="1" dirty="0" err="1"/>
              <a:t>out</a:t>
            </a:r>
            <a:r>
              <a:rPr lang="en-US" altLang="zh-CN" sz="1600" dirty="0" err="1"/>
              <a:t>.println</a:t>
            </a:r>
            <a:r>
              <a:rPr lang="en-US" altLang="zh-CN" sz="1600" dirty="0"/>
              <a:t>(</a:t>
            </a:r>
            <a:r>
              <a:rPr lang="en-US" altLang="zh-CN" sz="1600" dirty="0" err="1"/>
              <a:t>coo.c</a:t>
            </a:r>
            <a:r>
              <a:rPr lang="en-US" altLang="zh-CN" sz="1600" dirty="0"/>
              <a:t>);	</a:t>
            </a:r>
            <a:endParaRPr lang="zh-CN" altLang="zh-CN" sz="1600" dirty="0"/>
          </a:p>
          <a:p>
            <a:pPr fontAlgn="auto"/>
            <a:r>
              <a:rPr lang="en-US" altLang="zh-CN" sz="1600" dirty="0"/>
              <a:t>		//</a:t>
            </a:r>
            <a:r>
              <a:rPr lang="en-US" altLang="zh-CN" sz="1600" dirty="0" err="1"/>
              <a:t>System.out.println</a:t>
            </a:r>
            <a:r>
              <a:rPr lang="en-US" altLang="zh-CN" sz="1600" dirty="0"/>
              <a:t>(</a:t>
            </a:r>
            <a:r>
              <a:rPr lang="en-US" altLang="zh-CN" sz="1600" dirty="0" err="1"/>
              <a:t>coo.d</a:t>
            </a:r>
            <a:r>
              <a:rPr lang="en-US" altLang="zh-CN" sz="1600" dirty="0"/>
              <a:t>);	</a:t>
            </a:r>
            <a:endParaRPr lang="en-US" altLang="zh-CN" sz="1600" dirty="0"/>
          </a:p>
          <a:p>
            <a:pPr fontAlgn="auto"/>
            <a:r>
              <a:rPr lang="en-US" altLang="zh-CN" sz="1600" dirty="0"/>
              <a:t> 	             </a:t>
            </a:r>
            <a:r>
              <a:rPr lang="en-US" altLang="zh-CN" sz="1600" dirty="0" err="1"/>
              <a:t>System.</a:t>
            </a:r>
            <a:r>
              <a:rPr lang="en-US" altLang="zh-CN" sz="1600" i="1" dirty="0" err="1"/>
              <a:t>out</a:t>
            </a:r>
            <a:r>
              <a:rPr lang="en-US" altLang="zh-CN" sz="1600" dirty="0" err="1"/>
              <a:t>.println</a:t>
            </a:r>
            <a:r>
              <a:rPr lang="en-US" altLang="zh-CN" sz="1600" dirty="0"/>
              <a:t>(</a:t>
            </a:r>
            <a:r>
              <a:rPr lang="en-US" altLang="zh-CN" sz="1600" dirty="0" err="1"/>
              <a:t>coo.getD</a:t>
            </a:r>
            <a:r>
              <a:rPr lang="en-US" altLang="zh-CN" sz="1600" dirty="0"/>
              <a:t>());		</a:t>
            </a:r>
            <a:endParaRPr lang="zh-CN" altLang="zh-CN" sz="1600" dirty="0"/>
          </a:p>
          <a:p>
            <a:pPr fontAlgn="auto"/>
            <a:r>
              <a:rPr lang="en-US" altLang="zh-CN" sz="1600" dirty="0"/>
              <a:t>	}</a:t>
            </a:r>
            <a:endParaRPr lang="zh-CN" altLang="zh-CN" sz="1600" dirty="0"/>
          </a:p>
          <a:p>
            <a:r>
              <a:rPr lang="en-US" altLang="zh-CN" sz="1600" dirty="0"/>
              <a:t>}</a:t>
            </a:r>
            <a:endParaRPr lang="zh-CN" altLang="en-US" sz="1600" dirty="0"/>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303020"/>
            <a:ext cx="8229600" cy="939165"/>
          </a:xfrm>
        </p:spPr>
        <p:txBody>
          <a:bodyPr>
            <a:normAutofit/>
          </a:bodyPr>
          <a:lstStyle/>
          <a:p>
            <a:pPr marL="109855" indent="0">
              <a:buNone/>
            </a:pPr>
            <a:r>
              <a:rPr lang="zh-CN" altLang="zh-CN" dirty="0"/>
              <a:t>【例</a:t>
            </a:r>
            <a:r>
              <a:rPr lang="en-US" altLang="zh-CN" dirty="0"/>
              <a:t>5-3</a:t>
            </a:r>
            <a:r>
              <a:rPr lang="zh-CN" altLang="zh-CN" dirty="0"/>
              <a:t>】分析不同包下子类对父类成员的访问控制权限。</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5.1.3  </a:t>
            </a:r>
            <a:r>
              <a:rPr lang="zh-CN" altLang="zh-CN" dirty="0">
                <a:effectLst/>
              </a:rPr>
              <a:t>类成员的访问控制</a:t>
            </a:r>
            <a:endParaRPr lang="zh-CN" altLang="en-US" dirty="0"/>
          </a:p>
        </p:txBody>
      </p:sp>
      <p:sp>
        <p:nvSpPr>
          <p:cNvPr id="4" name="矩形 3"/>
          <p:cNvSpPr/>
          <p:nvPr/>
        </p:nvSpPr>
        <p:spPr>
          <a:xfrm>
            <a:off x="463357" y="1884948"/>
            <a:ext cx="4572000" cy="286131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r>
              <a:rPr lang="en-US" altLang="zh-CN" b="1" dirty="0"/>
              <a:t>package</a:t>
            </a:r>
            <a:r>
              <a:rPr lang="en-US" altLang="zh-CN" dirty="0"/>
              <a:t> chap5.example.access.sub;</a:t>
            </a:r>
            <a:endParaRPr lang="zh-CN" altLang="zh-CN" dirty="0"/>
          </a:p>
          <a:p>
            <a:pPr fontAlgn="auto"/>
            <a:r>
              <a:rPr lang="en-US" altLang="zh-CN" b="1" dirty="0"/>
              <a:t>public</a:t>
            </a:r>
            <a:r>
              <a:rPr lang="en-US" altLang="zh-CN" dirty="0"/>
              <a:t> </a:t>
            </a:r>
            <a:r>
              <a:rPr lang="en-US" altLang="zh-CN" b="1" dirty="0"/>
              <a:t>class</a:t>
            </a:r>
            <a:r>
              <a:rPr lang="en-US" altLang="zh-CN" dirty="0"/>
              <a:t> C {</a:t>
            </a:r>
            <a:endParaRPr lang="zh-CN" altLang="zh-CN" dirty="0"/>
          </a:p>
          <a:p>
            <a:pPr fontAlgn="auto"/>
            <a:r>
              <a:rPr lang="en-US" altLang="zh-CN" dirty="0"/>
              <a:t>	</a:t>
            </a:r>
            <a:r>
              <a:rPr lang="en-US" altLang="zh-CN" b="1" dirty="0"/>
              <a:t>public</a:t>
            </a:r>
            <a:r>
              <a:rPr lang="en-US" altLang="zh-CN" dirty="0"/>
              <a:t> </a:t>
            </a:r>
            <a:r>
              <a:rPr lang="en-US" altLang="zh-CN" b="1" dirty="0" err="1"/>
              <a:t>int</a:t>
            </a:r>
            <a:r>
              <a:rPr lang="en-US" altLang="zh-CN" dirty="0"/>
              <a:t> a;</a:t>
            </a:r>
            <a:endParaRPr lang="zh-CN" altLang="zh-CN" dirty="0"/>
          </a:p>
          <a:p>
            <a:pPr fontAlgn="auto"/>
            <a:r>
              <a:rPr lang="en-US" altLang="zh-CN" dirty="0"/>
              <a:t>	</a:t>
            </a:r>
            <a:r>
              <a:rPr lang="en-US" altLang="zh-CN" b="1" dirty="0"/>
              <a:t>protected</a:t>
            </a:r>
            <a:r>
              <a:rPr lang="en-US" altLang="zh-CN" dirty="0"/>
              <a:t> </a:t>
            </a:r>
            <a:r>
              <a:rPr lang="en-US" altLang="zh-CN" b="1" dirty="0" err="1"/>
              <a:t>int</a:t>
            </a:r>
            <a:r>
              <a:rPr lang="en-US" altLang="zh-CN" dirty="0"/>
              <a:t> b;</a:t>
            </a:r>
            <a:endParaRPr lang="zh-CN" altLang="zh-CN" dirty="0"/>
          </a:p>
          <a:p>
            <a:pPr fontAlgn="auto"/>
            <a:r>
              <a:rPr lang="en-US" altLang="zh-CN" dirty="0"/>
              <a:t>	</a:t>
            </a:r>
            <a:r>
              <a:rPr lang="en-US" altLang="zh-CN" b="1" dirty="0" err="1"/>
              <a:t>int</a:t>
            </a:r>
            <a:r>
              <a:rPr lang="en-US" altLang="zh-CN" dirty="0"/>
              <a:t> c;</a:t>
            </a:r>
            <a:endParaRPr lang="zh-CN" altLang="zh-CN" dirty="0"/>
          </a:p>
          <a:p>
            <a:pPr fontAlgn="auto"/>
            <a:r>
              <a:rPr lang="en-US" altLang="zh-CN" dirty="0"/>
              <a:t>	</a:t>
            </a:r>
            <a:r>
              <a:rPr lang="en-US" altLang="zh-CN" b="1" dirty="0"/>
              <a:t>private</a:t>
            </a:r>
            <a:r>
              <a:rPr lang="en-US" altLang="zh-CN" dirty="0"/>
              <a:t> </a:t>
            </a:r>
            <a:r>
              <a:rPr lang="en-US" altLang="zh-CN" b="1" dirty="0" err="1"/>
              <a:t>int</a:t>
            </a:r>
            <a:r>
              <a:rPr lang="en-US" altLang="zh-CN" dirty="0"/>
              <a:t> d;</a:t>
            </a:r>
            <a:endParaRPr lang="zh-CN" altLang="zh-CN" dirty="0"/>
          </a:p>
          <a:p>
            <a:pPr fontAlgn="auto"/>
            <a:r>
              <a:rPr lang="en-US" altLang="zh-CN" dirty="0"/>
              <a:t>	</a:t>
            </a:r>
            <a:r>
              <a:rPr lang="en-US" altLang="zh-CN" b="1" dirty="0"/>
              <a:t>public</a:t>
            </a:r>
            <a:r>
              <a:rPr lang="en-US" altLang="zh-CN" dirty="0"/>
              <a:t> </a:t>
            </a:r>
            <a:r>
              <a:rPr lang="en-US" altLang="zh-CN" b="1" dirty="0" err="1"/>
              <a:t>int</a:t>
            </a:r>
            <a:r>
              <a:rPr lang="en-US" altLang="zh-CN" dirty="0"/>
              <a:t> </a:t>
            </a:r>
            <a:r>
              <a:rPr lang="en-US" altLang="zh-CN" dirty="0" err="1"/>
              <a:t>getD</a:t>
            </a:r>
            <a:r>
              <a:rPr lang="en-US" altLang="zh-CN" dirty="0"/>
              <a:t>(){</a:t>
            </a:r>
            <a:endParaRPr lang="en-US" altLang="zh-CN" dirty="0"/>
          </a:p>
          <a:p>
            <a:pPr fontAlgn="auto"/>
            <a:r>
              <a:rPr lang="en-US" altLang="zh-CN" dirty="0"/>
              <a:t>		</a:t>
            </a:r>
            <a:r>
              <a:rPr lang="en-US" altLang="zh-CN" b="1" dirty="0"/>
              <a:t>return</a:t>
            </a:r>
            <a:r>
              <a:rPr lang="en-US" altLang="zh-CN" dirty="0"/>
              <a:t> d;</a:t>
            </a:r>
            <a:endParaRPr lang="en-US" altLang="zh-CN" dirty="0"/>
          </a:p>
          <a:p>
            <a:pPr fontAlgn="auto"/>
            <a:r>
              <a:rPr lang="en-US" altLang="zh-CN" dirty="0"/>
              <a:t>	}</a:t>
            </a:r>
            <a:endParaRPr lang="zh-CN" altLang="zh-CN" dirty="0"/>
          </a:p>
          <a:p>
            <a:r>
              <a:rPr lang="en-US" altLang="zh-CN" dirty="0"/>
              <a:t>}</a:t>
            </a:r>
            <a:endParaRPr lang="zh-CN" altLang="en-US" dirty="0"/>
          </a:p>
        </p:txBody>
      </p:sp>
      <p:sp>
        <p:nvSpPr>
          <p:cNvPr id="5" name="矩形 4"/>
          <p:cNvSpPr/>
          <p:nvPr/>
        </p:nvSpPr>
        <p:spPr>
          <a:xfrm>
            <a:off x="3920242" y="3076788"/>
            <a:ext cx="4824536" cy="28613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fontAlgn="auto"/>
            <a:r>
              <a:rPr lang="en-US" altLang="zh-CN" b="1" dirty="0"/>
              <a:t>package</a:t>
            </a:r>
            <a:r>
              <a:rPr lang="en-US" altLang="zh-CN" dirty="0"/>
              <a:t> chap5.example.access;</a:t>
            </a:r>
            <a:endParaRPr lang="zh-CN" altLang="zh-CN" dirty="0"/>
          </a:p>
          <a:p>
            <a:pPr fontAlgn="auto"/>
            <a:r>
              <a:rPr lang="en-US" altLang="zh-CN" b="1" dirty="0"/>
              <a:t>import</a:t>
            </a:r>
            <a:r>
              <a:rPr lang="en-US" altLang="zh-CN" dirty="0"/>
              <a:t> chap5.example.access.sub.C;</a:t>
            </a:r>
            <a:endParaRPr lang="zh-CN" altLang="zh-CN" dirty="0"/>
          </a:p>
          <a:p>
            <a:pPr fontAlgn="auto"/>
            <a:r>
              <a:rPr lang="en-US" altLang="zh-CN" b="1" dirty="0"/>
              <a:t>public</a:t>
            </a:r>
            <a:r>
              <a:rPr lang="en-US" altLang="zh-CN" dirty="0"/>
              <a:t> </a:t>
            </a:r>
            <a:r>
              <a:rPr lang="en-US" altLang="zh-CN" b="1" dirty="0"/>
              <a:t>class</a:t>
            </a:r>
            <a:r>
              <a:rPr lang="en-US" altLang="zh-CN" dirty="0"/>
              <a:t> </a:t>
            </a:r>
            <a:r>
              <a:rPr lang="en-US" altLang="zh-CN" dirty="0" err="1"/>
              <a:t>AccessDemo</a:t>
            </a:r>
            <a:r>
              <a:rPr lang="en-US" altLang="zh-CN" dirty="0"/>
              <a:t> </a:t>
            </a:r>
            <a:r>
              <a:rPr lang="en-US" altLang="zh-CN" b="1" dirty="0"/>
              <a:t>extends</a:t>
            </a:r>
            <a:r>
              <a:rPr lang="en-US" altLang="zh-CN" dirty="0"/>
              <a:t> C{  </a:t>
            </a:r>
            <a:endParaRPr lang="zh-CN" altLang="zh-CN" dirty="0"/>
          </a:p>
          <a:p>
            <a:pPr fontAlgn="auto"/>
            <a:r>
              <a:rPr lang="en-US" altLang="zh-CN" dirty="0"/>
              <a:t>	</a:t>
            </a:r>
            <a:r>
              <a:rPr lang="en-US" altLang="zh-CN" b="1" dirty="0"/>
              <a:t>public</a:t>
            </a:r>
            <a:r>
              <a:rPr lang="en-US" altLang="zh-CN" dirty="0"/>
              <a:t> </a:t>
            </a:r>
            <a:r>
              <a:rPr lang="en-US" altLang="zh-CN" b="1" dirty="0"/>
              <a:t>void</a:t>
            </a:r>
            <a:r>
              <a:rPr lang="en-US" altLang="zh-CN" dirty="0"/>
              <a:t> </a:t>
            </a:r>
            <a:r>
              <a:rPr lang="en-US" altLang="zh-CN" dirty="0" err="1"/>
              <a:t>getInfo</a:t>
            </a:r>
            <a:r>
              <a:rPr lang="en-US" altLang="zh-CN" dirty="0"/>
              <a:t>(){</a:t>
            </a:r>
            <a:endParaRPr lang="zh-CN" altLang="zh-CN" dirty="0"/>
          </a:p>
          <a:p>
            <a:pPr fontAlgn="auto"/>
            <a:r>
              <a:rPr lang="en-US" altLang="zh-CN" dirty="0"/>
              <a:t>		</a:t>
            </a:r>
            <a:r>
              <a:rPr lang="en-US" altLang="zh-CN" dirty="0" err="1"/>
              <a:t>System.out.println</a:t>
            </a:r>
            <a:r>
              <a:rPr lang="en-US" altLang="zh-CN" dirty="0"/>
              <a:t>(a);  			</a:t>
            </a:r>
            <a:r>
              <a:rPr lang="en-US" altLang="zh-CN" dirty="0" err="1"/>
              <a:t>System.out.println</a:t>
            </a:r>
            <a:r>
              <a:rPr lang="en-US" altLang="zh-CN" dirty="0"/>
              <a:t>(b);	</a:t>
            </a:r>
            <a:r>
              <a:rPr lang="en-US" altLang="zh-CN" b="1" dirty="0"/>
              <a:t>		</a:t>
            </a:r>
            <a:r>
              <a:rPr lang="en-US" altLang="zh-CN" b="1" dirty="0" err="1"/>
              <a:t>System.out.println</a:t>
            </a:r>
            <a:r>
              <a:rPr lang="en-US" altLang="zh-CN" b="1" dirty="0"/>
              <a:t>(c);			</a:t>
            </a:r>
            <a:r>
              <a:rPr lang="en-US" altLang="zh-CN" b="1" dirty="0" err="1"/>
              <a:t>System.out.println</a:t>
            </a:r>
            <a:r>
              <a:rPr lang="en-US" altLang="zh-CN" b="1" dirty="0"/>
              <a:t>(d);	</a:t>
            </a:r>
            <a:endParaRPr lang="zh-CN" altLang="zh-CN" dirty="0"/>
          </a:p>
          <a:p>
            <a:pPr fontAlgn="auto"/>
            <a:r>
              <a:rPr lang="en-US" altLang="zh-CN" dirty="0"/>
              <a:t>	}</a:t>
            </a:r>
            <a:endParaRPr lang="zh-CN" altLang="zh-CN" dirty="0"/>
          </a:p>
          <a:p>
            <a:r>
              <a:rPr lang="en-US" altLang="zh-CN" dirty="0"/>
              <a:t>}</a:t>
            </a:r>
            <a:endParaRPr lang="zh-CN" altLang="en-US" dirty="0"/>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23215" y="1988820"/>
            <a:ext cx="8536305" cy="939165"/>
          </a:xfrm>
        </p:spPr>
        <p:txBody>
          <a:bodyPr>
            <a:normAutofit/>
          </a:bodyPr>
          <a:lstStyle/>
          <a:p>
            <a:pPr marL="0" algn="l" defTabSz="914400" eaLnBrk="1" fontAlgn="auto" hangingPunct="1">
              <a:lnSpc>
                <a:spcPct val="100000"/>
              </a:lnSpc>
              <a:buClrTx/>
              <a:buSzTx/>
              <a:buFontTx/>
              <a:buNone/>
            </a:pPr>
            <a:r>
              <a:rPr lang="zh-CN" altLang="en-US" sz="2400" dirty="0">
                <a:latin typeface="Times New Roman" panose="02020603050405020304" pitchFamily="18" charset="0"/>
                <a:ea typeface="宋体" panose="02010600030101010101" pitchFamily="2" charset="-122"/>
                <a:sym typeface="+mn-ea"/>
              </a:rPr>
              <a:t>    1. 为了继承，一般的规则是所有的数据成员都指定为 </a:t>
            </a:r>
            <a:r>
              <a:rPr lang="zh-CN" altLang="en-US" sz="2400" dirty="0">
                <a:solidFill>
                  <a:srgbClr val="FF0000"/>
                </a:solidFill>
                <a:latin typeface="Times New Roman" panose="02020603050405020304" pitchFamily="18" charset="0"/>
                <a:ea typeface="宋体" panose="02010600030101010101" pitchFamily="2" charset="-122"/>
                <a:sym typeface="+mn-ea"/>
              </a:rPr>
              <a:t>private</a:t>
            </a:r>
            <a:r>
              <a:rPr lang="zh-CN" altLang="en-US" sz="2400" dirty="0">
                <a:latin typeface="Times New Roman" panose="02020603050405020304" pitchFamily="18" charset="0"/>
                <a:ea typeface="宋体" panose="02010600030101010101" pitchFamily="2" charset="-122"/>
                <a:sym typeface="+mn-ea"/>
              </a:rPr>
              <a:t> 将所有的方法指定为 </a:t>
            </a:r>
            <a:r>
              <a:rPr lang="zh-CN" altLang="en-US" sz="2400" dirty="0">
                <a:solidFill>
                  <a:srgbClr val="FF0000"/>
                </a:solidFill>
                <a:latin typeface="Times New Roman" panose="02020603050405020304" pitchFamily="18" charset="0"/>
                <a:ea typeface="宋体" panose="02010600030101010101" pitchFamily="2" charset="-122"/>
                <a:sym typeface="+mn-ea"/>
              </a:rPr>
              <a:t>public or protected</a:t>
            </a:r>
            <a:r>
              <a:rPr lang="zh-CN" altLang="en-US" sz="2400" dirty="0">
                <a:latin typeface="Times New Roman" panose="02020603050405020304" pitchFamily="18" charset="0"/>
                <a:ea typeface="宋体" panose="02010600030101010101" pitchFamily="2" charset="-122"/>
                <a:sym typeface="+mn-ea"/>
              </a:rPr>
              <a:t>.</a:t>
            </a:r>
            <a:endParaRPr lang="zh-CN" altLang="en-US" sz="2400" dirty="0">
              <a:latin typeface="Times New Roman" panose="02020603050405020304" pitchFamily="18" charset="0"/>
              <a:ea typeface="宋体" panose="02010600030101010101" pitchFamily="2" charset="-122"/>
            </a:endParaRPr>
          </a:p>
          <a:p>
            <a:pPr marL="109855" indent="0">
              <a:buNone/>
            </a:pP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5.1.3  </a:t>
            </a:r>
            <a:r>
              <a:rPr lang="zh-CN" altLang="zh-CN" dirty="0">
                <a:effectLst/>
              </a:rPr>
              <a:t>类成员的访问控制</a:t>
            </a:r>
            <a:endParaRPr lang="zh-CN" altLang="en-US" dirty="0"/>
          </a:p>
        </p:txBody>
      </p:sp>
      <p:sp>
        <p:nvSpPr>
          <p:cNvPr id="6152" name="Rectangle 8"/>
          <p:cNvSpPr/>
          <p:nvPr>
            <p:custDataLst>
              <p:tags r:id="rId1"/>
            </p:custDataLst>
          </p:nvPr>
        </p:nvSpPr>
        <p:spPr>
          <a:xfrm>
            <a:off x="0" y="3572828"/>
            <a:ext cx="9144000" cy="460375"/>
          </a:xfrm>
          <a:prstGeom prst="rect">
            <a:avLst/>
          </a:prstGeom>
          <a:noFill/>
          <a:ln w="9525">
            <a:noFill/>
          </a:ln>
        </p:spPr>
        <p:txBody>
          <a:bodyPr anchor="t" anchorCtr="0">
            <a:spAutoFit/>
          </a:bodyPr>
          <a:lstStyle/>
          <a:p>
            <a:r>
              <a:rPr lang="en-US" altLang="zh-CN" sz="2400" dirty="0">
                <a:latin typeface="Georgia" panose="02040502050405020303"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2. </a:t>
            </a:r>
            <a:r>
              <a:rPr lang="zh-CN" altLang="en-US" sz="2400" dirty="0">
                <a:latin typeface="Times New Roman" panose="02020603050405020304" pitchFamily="18" charset="0"/>
                <a:ea typeface="宋体" panose="02010600030101010101" pitchFamily="2" charset="-122"/>
              </a:rPr>
              <a:t>对在基类中定义的方法可以进行</a:t>
            </a:r>
            <a:r>
              <a:rPr lang="zh-CN" altLang="en-US" sz="2400" dirty="0">
                <a:solidFill>
                  <a:srgbClr val="FF0000"/>
                </a:solidFill>
                <a:latin typeface="Times New Roman" panose="02020603050405020304" pitchFamily="18" charset="0"/>
                <a:ea typeface="宋体" panose="02010600030101010101" pitchFamily="2" charset="-122"/>
              </a:rPr>
              <a:t>修改</a:t>
            </a:r>
            <a:endParaRPr lang="zh-CN" altLang="en-US" sz="2400" dirty="0">
              <a:solidFill>
                <a:srgbClr val="FF0000"/>
              </a:solidFill>
              <a:latin typeface="Times New Roman" panose="02020603050405020304" pitchFamily="18" charset="0"/>
              <a:ea typeface="宋体" panose="02010600030101010101" pitchFamily="2" charset="-122"/>
            </a:endParaRPr>
          </a:p>
        </p:txBody>
      </p:sp>
      <p:sp>
        <p:nvSpPr>
          <p:cNvPr id="6153" name="Rectangle 9"/>
          <p:cNvSpPr/>
          <p:nvPr>
            <p:custDataLst>
              <p:tags r:id="rId2"/>
            </p:custDataLst>
          </p:nvPr>
        </p:nvSpPr>
        <p:spPr>
          <a:xfrm>
            <a:off x="107315" y="4725035"/>
            <a:ext cx="9144000" cy="830263"/>
          </a:xfrm>
          <a:prstGeom prst="rect">
            <a:avLst/>
          </a:prstGeom>
          <a:noFill/>
          <a:ln w="9525">
            <a:noFill/>
          </a:ln>
        </p:spPr>
        <p:txBody>
          <a:bodyPr anchor="t" anchorCtr="0">
            <a:spAutoFit/>
          </a:bodyPr>
          <a:lstStyle/>
          <a:p>
            <a:r>
              <a:rPr lang="en-US" altLang="zh-CN" sz="2400" dirty="0">
                <a:latin typeface="Georgia" panose="02040502050405020303"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3. </a:t>
            </a:r>
            <a:r>
              <a:rPr lang="zh-CN" altLang="en-US" sz="2400" dirty="0">
                <a:latin typeface="Times New Roman" panose="02020603050405020304" pitchFamily="18" charset="0"/>
                <a:ea typeface="宋体" panose="02010600030101010101" pitchFamily="2" charset="-122"/>
              </a:rPr>
              <a:t>你并不一定非要使用基类的方法，你也可以在子类当中添加</a:t>
            </a:r>
            <a:r>
              <a:rPr lang="zh-CN" altLang="en-US" sz="2400" dirty="0">
                <a:solidFill>
                  <a:srgbClr val="FF0000"/>
                </a:solidFill>
                <a:latin typeface="Times New Roman" panose="02020603050405020304" pitchFamily="18" charset="0"/>
                <a:ea typeface="宋体" panose="02010600030101010101" pitchFamily="2" charset="-122"/>
              </a:rPr>
              <a:t>新</a:t>
            </a:r>
            <a:r>
              <a:rPr lang="zh-CN" altLang="en-US" sz="2400" dirty="0">
                <a:latin typeface="Times New Roman" panose="02020603050405020304" pitchFamily="18" charset="0"/>
                <a:ea typeface="宋体" panose="02010600030101010101" pitchFamily="2" charset="-122"/>
              </a:rPr>
              <a:t>的方法</a:t>
            </a:r>
            <a:endParaRPr lang="en-US" altLang="zh-CN" sz="2400" dirty="0">
              <a:latin typeface="Times New Roman" panose="02020603050405020304" pitchFamily="18" charset="0"/>
              <a:ea typeface="宋体" panose="02010600030101010101" pitchFamily="2" charset="-122"/>
            </a:endParaRPr>
          </a:p>
        </p:txBody>
      </p:sp>
      <p:sp>
        <p:nvSpPr>
          <p:cNvPr id="6150" name="Text Box 6"/>
          <p:cNvSpPr txBox="1"/>
          <p:nvPr>
            <p:custDataLst>
              <p:tags r:id="rId3"/>
            </p:custDataLst>
          </p:nvPr>
        </p:nvSpPr>
        <p:spPr>
          <a:xfrm>
            <a:off x="322898" y="1383348"/>
            <a:ext cx="2438400" cy="460375"/>
          </a:xfrm>
          <a:prstGeom prst="rect">
            <a:avLst/>
          </a:prstGeom>
          <a:noFill/>
          <a:ln w="9525">
            <a:noFill/>
          </a:ln>
        </p:spPr>
        <p:txBody>
          <a:bodyPr anchor="t" anchorCtr="0">
            <a:spAutoFit/>
          </a:bodyPr>
          <a:lstStyle/>
          <a:p>
            <a:pPr>
              <a:spcBef>
                <a:spcPct val="50000"/>
              </a:spcBef>
            </a:pPr>
            <a:r>
              <a:rPr lang="zh-CN" altLang="en-US" sz="2400" dirty="0">
                <a:solidFill>
                  <a:schemeClr val="tx2"/>
                </a:solidFill>
                <a:latin typeface="Times New Roman" panose="02020603050405020304" pitchFamily="18" charset="0"/>
                <a:ea typeface="宋体" panose="02010600030101010101" pitchFamily="2" charset="-122"/>
              </a:rPr>
              <a:t>总结</a:t>
            </a:r>
            <a:r>
              <a:rPr lang="en-US" altLang="zh-CN" sz="2400" dirty="0">
                <a:solidFill>
                  <a:schemeClr val="tx2"/>
                </a:solidFill>
                <a:latin typeface="Times New Roman" panose="02020603050405020304" pitchFamily="18" charset="0"/>
                <a:ea typeface="宋体" panose="02010600030101010101" pitchFamily="2" charset="-122"/>
              </a:rPr>
              <a:t> :</a:t>
            </a:r>
            <a:endParaRPr lang="en-US" altLang="zh-CN" sz="2400"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animEffect transition="in" filter="barn(outHorizontal)">
                                      <p:cBhvr>
                                        <p:cTn id="7" dur="500"/>
                                        <p:tgtEl>
                                          <p:spTgt spid="61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153"/>
                                        </p:tgtEl>
                                        <p:attrNameLst>
                                          <p:attrName>style.visibility</p:attrName>
                                        </p:attrNameLst>
                                      </p:cBhvr>
                                      <p:to>
                                        <p:strVal val="visible"/>
                                      </p:to>
                                    </p:set>
                                    <p:anim calcmode="lin" valueType="num">
                                      <p:cBhvr additive="base">
                                        <p:cTn id="12" dur="500" fill="hold"/>
                                        <p:tgtEl>
                                          <p:spTgt spid="6153"/>
                                        </p:tgtEl>
                                        <p:attrNameLst>
                                          <p:attrName>ppt_x</p:attrName>
                                        </p:attrNameLst>
                                      </p:cBhvr>
                                      <p:tavLst>
                                        <p:tav tm="0">
                                          <p:val>
                                            <p:strVal val="1+#ppt_w/2"/>
                                          </p:val>
                                        </p:tav>
                                        <p:tav tm="100000">
                                          <p:val>
                                            <p:strVal val="#ppt_x"/>
                                          </p:val>
                                        </p:tav>
                                      </p:tavLst>
                                    </p:anim>
                                    <p:anim calcmode="lin" valueType="num">
                                      <p:cBhvr additive="base">
                                        <p:cTn id="13" dur="500" fill="hold"/>
                                        <p:tgtEl>
                                          <p:spTgt spid="615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150"/>
                                        </p:tgtEl>
                                        <p:attrNameLst>
                                          <p:attrName>style.visibility</p:attrName>
                                        </p:attrNameLst>
                                      </p:cBhvr>
                                      <p:to>
                                        <p:strVal val="visible"/>
                                      </p:to>
                                    </p:set>
                                    <p:animEffect transition="in" filter="dissolve">
                                      <p:cBhvr>
                                        <p:cTn id="18"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3" grpId="0"/>
      <p:bldP spid="61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76580" y="1026795"/>
            <a:ext cx="8229600" cy="4525645"/>
          </a:xfrm>
        </p:spPr>
        <p:txBody>
          <a:bodyPr/>
          <a:lstStyle/>
          <a:p>
            <a:r>
              <a:rPr lang="zh-CN" altLang="en-US" sz="2800" dirty="0"/>
              <a:t>代码复用的手段</a:t>
            </a:r>
            <a:endParaRPr lang="en-US" altLang="zh-CN" sz="2800" dirty="0"/>
          </a:p>
          <a:p>
            <a:pPr lvl="1"/>
            <a:r>
              <a:rPr lang="zh-CN" altLang="en-US" sz="2400" dirty="0"/>
              <a:t> “</a:t>
            </a:r>
            <a:r>
              <a:rPr lang="en-US" altLang="zh-CN" sz="2400" dirty="0"/>
              <a:t>is-a”</a:t>
            </a:r>
            <a:r>
              <a:rPr lang="zh-CN" altLang="en-US" sz="2400" dirty="0"/>
              <a:t> 关系: 类之间是继承的关系</a:t>
            </a:r>
            <a:endParaRPr lang="zh-CN" altLang="en-US" sz="2400" dirty="0"/>
          </a:p>
          <a:p>
            <a:pPr lvl="1"/>
            <a:r>
              <a:rPr lang="zh-CN" altLang="en-US" sz="2400" dirty="0"/>
              <a:t>“</a:t>
            </a:r>
            <a:r>
              <a:rPr lang="en-US" altLang="zh-CN" sz="2400" dirty="0"/>
              <a:t>has-a”</a:t>
            </a:r>
            <a:r>
              <a:rPr lang="zh-CN" altLang="en-US" sz="2400" dirty="0"/>
              <a:t>关系: 类之间是组合的关系</a:t>
            </a:r>
            <a:endParaRPr lang="en-US" altLang="zh-CN" sz="2400" dirty="0"/>
          </a:p>
          <a:p>
            <a:pPr lvl="1"/>
            <a:endParaRPr lang="en-US" altLang="zh-CN" sz="2400" dirty="0"/>
          </a:p>
          <a:p>
            <a:pPr>
              <a:lnSpc>
                <a:spcPct val="90000"/>
              </a:lnSpc>
            </a:pPr>
            <a:r>
              <a:rPr lang="zh-CN" altLang="en-US" sz="2400" dirty="0">
                <a:latin typeface="宋体" panose="02010600030101010101" pitchFamily="2" charset="-122"/>
              </a:rPr>
              <a:t>继承：从已有的类中派生出新的类。</a:t>
            </a:r>
            <a:endParaRPr lang="zh-CN" altLang="en-US" sz="2400" dirty="0">
              <a:latin typeface="宋体" panose="02010600030101010101" pitchFamily="2" charset="-122"/>
            </a:endParaRPr>
          </a:p>
          <a:p>
            <a:pPr lvl="1">
              <a:lnSpc>
                <a:spcPct val="90000"/>
              </a:lnSpc>
            </a:pPr>
            <a:r>
              <a:rPr lang="zh-CN" altLang="en-US" sz="2400" dirty="0">
                <a:latin typeface="宋体" panose="02010600030101010101" pitchFamily="2" charset="-122"/>
              </a:rPr>
              <a:t>新的类能吸收已有类的数据属性和行为</a:t>
            </a:r>
            <a:endParaRPr lang="zh-CN" altLang="en-US" sz="2400" dirty="0">
              <a:latin typeface="宋体" panose="02010600030101010101" pitchFamily="2" charset="-122"/>
            </a:endParaRPr>
          </a:p>
          <a:p>
            <a:pPr lvl="1">
              <a:lnSpc>
                <a:spcPct val="90000"/>
              </a:lnSpc>
            </a:pPr>
            <a:r>
              <a:rPr lang="zh-CN" altLang="en-US" sz="2400" dirty="0">
                <a:latin typeface="宋体" panose="02010600030101010101" pitchFamily="2" charset="-122"/>
              </a:rPr>
              <a:t>并能扩展新的能力</a:t>
            </a:r>
            <a:endParaRPr lang="zh-CN" altLang="en-US" sz="2400" dirty="0">
              <a:latin typeface="宋体" panose="02010600030101010101" pitchFamily="2" charset="-122"/>
            </a:endParaRPr>
          </a:p>
          <a:p>
            <a:pPr lvl="1"/>
            <a:endParaRPr lang="en-US" altLang="zh-CN" dirty="0"/>
          </a:p>
          <a:p>
            <a:pPr lvl="1"/>
            <a:r>
              <a:rPr lang="zh-CN" altLang="en-US" dirty="0"/>
              <a:t>举例：商品</a:t>
            </a:r>
            <a:endParaRPr lang="zh-CN" altLang="en-US" dirty="0"/>
          </a:p>
        </p:txBody>
      </p:sp>
      <p:sp>
        <p:nvSpPr>
          <p:cNvPr id="3" name="标题 2"/>
          <p:cNvSpPr>
            <a:spLocks noGrp="1"/>
          </p:cNvSpPr>
          <p:nvPr>
            <p:ph type="title"/>
          </p:nvPr>
        </p:nvSpPr>
        <p:spPr>
          <a:xfrm>
            <a:off x="1204913" y="393565"/>
            <a:ext cx="6482886" cy="381635"/>
          </a:xfrm>
        </p:spPr>
        <p:txBody>
          <a:bodyPr/>
          <a:lstStyle/>
          <a:p>
            <a:r>
              <a:rPr kumimoji="1" lang="en-US" altLang="zh-CN" dirty="0"/>
              <a:t>5.1.1 </a:t>
            </a:r>
            <a:r>
              <a:rPr kumimoji="1" lang="zh-CN" altLang="en-US" dirty="0"/>
              <a:t>继承的概念</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5644500" y="3063874"/>
            <a:ext cx="3096260" cy="3063875"/>
          </a:xfrm>
          <a:prstGeom prst="rect">
            <a:avLst/>
          </a:prstGeom>
          <a:noFill/>
          <a:ln>
            <a:noFill/>
          </a:ln>
        </p:spPr>
      </p:pic>
      <p:sp>
        <p:nvSpPr>
          <p:cNvPr id="5" name="文本框 4"/>
          <p:cNvSpPr txBox="1"/>
          <p:nvPr/>
        </p:nvSpPr>
        <p:spPr>
          <a:xfrm>
            <a:off x="467360" y="4559300"/>
            <a:ext cx="5191125" cy="1568450"/>
          </a:xfrm>
          <a:prstGeom prst="rect">
            <a:avLst/>
          </a:prstGeom>
          <a:noFill/>
        </p:spPr>
        <p:txBody>
          <a:bodyPr wrap="square" rtlCol="0">
            <a:spAutoFit/>
          </a:bodyPr>
          <a:lstStyle/>
          <a:p>
            <a:r>
              <a:rPr lang="en-US" altLang="zh-CN" dirty="0">
                <a:latin typeface="Georgia" panose="02040502050405020303" pitchFamily="18" charset="0"/>
                <a:ea typeface="宋体" panose="02010600030101010101" pitchFamily="2" charset="-122"/>
                <a:sym typeface="+mn-ea"/>
              </a:rPr>
              <a:t>    </a:t>
            </a:r>
            <a:r>
              <a:rPr lang="zh-CN" altLang="en-US" sz="2400" dirty="0">
                <a:latin typeface="Georgia" panose="02040502050405020303" pitchFamily="18" charset="0"/>
                <a:ea typeface="宋体" panose="02010600030101010101" pitchFamily="2" charset="-122"/>
                <a:sym typeface="+mn-ea"/>
              </a:rPr>
              <a:t>当你</a:t>
            </a:r>
            <a:r>
              <a:rPr lang="zh-CN" altLang="en-US" sz="2400" dirty="0">
                <a:solidFill>
                  <a:srgbClr val="FF0000"/>
                </a:solidFill>
                <a:latin typeface="Georgia" panose="02040502050405020303" pitchFamily="18" charset="0"/>
                <a:ea typeface="宋体" panose="02010600030101010101" pitchFamily="2" charset="-122"/>
                <a:sym typeface="+mn-ea"/>
              </a:rPr>
              <a:t>创建一个类</a:t>
            </a:r>
            <a:r>
              <a:rPr lang="zh-CN" altLang="en-US" sz="2400" dirty="0">
                <a:latin typeface="Georgia" panose="02040502050405020303" pitchFamily="18" charset="0"/>
                <a:ea typeface="宋体" panose="02010600030101010101" pitchFamily="2" charset="-122"/>
                <a:sym typeface="+mn-ea"/>
              </a:rPr>
              <a:t>时，你总是在</a:t>
            </a:r>
            <a:r>
              <a:rPr lang="zh-CN" altLang="en-US" sz="2400" dirty="0">
                <a:solidFill>
                  <a:srgbClr val="FF0000"/>
                </a:solidFill>
                <a:latin typeface="Georgia" panose="02040502050405020303" pitchFamily="18" charset="0"/>
                <a:ea typeface="宋体" panose="02010600030101010101" pitchFamily="2" charset="-122"/>
                <a:sym typeface="+mn-ea"/>
              </a:rPr>
              <a:t>继承。</a:t>
            </a:r>
            <a:r>
              <a:rPr lang="zh-CN" altLang="en-US" sz="2400" dirty="0">
                <a:latin typeface="Georgia" panose="02040502050405020303" pitchFamily="18" charset="0"/>
                <a:ea typeface="宋体" panose="02010600030101010101" pitchFamily="2" charset="-122"/>
                <a:sym typeface="+mn-ea"/>
              </a:rPr>
              <a:t>除非你明确指出要从其他类中继承，否则你就隐式的从</a:t>
            </a:r>
            <a:r>
              <a:rPr lang="en-US" altLang="zh-CN" sz="2400" dirty="0">
                <a:solidFill>
                  <a:srgbClr val="FF0000"/>
                </a:solidFill>
                <a:latin typeface="Times New Roman" panose="02020603050405020304" pitchFamily="18" charset="0"/>
                <a:ea typeface="宋体" panose="02010600030101010101" pitchFamily="2" charset="-122"/>
                <a:sym typeface="+mn-ea"/>
              </a:rPr>
              <a:t> </a:t>
            </a:r>
            <a:r>
              <a:rPr lang="en-US" altLang="zh-CN" sz="2400" dirty="0">
                <a:latin typeface="Times New Roman" panose="02020603050405020304" pitchFamily="18" charset="0"/>
                <a:ea typeface="宋体" panose="02010600030101010101" pitchFamily="2" charset="-122"/>
                <a:sym typeface="+mn-ea"/>
              </a:rPr>
              <a:t>Java’s </a:t>
            </a:r>
            <a:r>
              <a:rPr lang="zh-CN" altLang="en-US" sz="2400" dirty="0">
                <a:latin typeface="Times New Roman" panose="02020603050405020304" pitchFamily="18" charset="0"/>
                <a:ea typeface="宋体" panose="02010600030101010101" pitchFamily="2" charset="-122"/>
                <a:sym typeface="+mn-ea"/>
              </a:rPr>
              <a:t>的标准根源类</a:t>
            </a:r>
            <a:r>
              <a:rPr lang="en-US" altLang="zh-CN" sz="2400" dirty="0">
                <a:latin typeface="Times New Roman" panose="02020603050405020304" pitchFamily="18" charset="0"/>
                <a:ea typeface="宋体" panose="02010600030101010101" pitchFamily="2" charset="-122"/>
                <a:sym typeface="+mn-ea"/>
              </a:rPr>
              <a:t> </a:t>
            </a:r>
            <a:r>
              <a:rPr lang="en-US" altLang="zh-CN" sz="2400" b="1" dirty="0">
                <a:solidFill>
                  <a:srgbClr val="FF0000"/>
                </a:solidFill>
                <a:latin typeface="Times New Roman" panose="02020603050405020304" pitchFamily="18" charset="0"/>
                <a:ea typeface="宋体" panose="02010600030101010101" pitchFamily="2" charset="-122"/>
                <a:sym typeface="+mn-ea"/>
              </a:rPr>
              <a:t>Object</a:t>
            </a:r>
            <a:r>
              <a:rPr lang="en-US" altLang="zh-CN" sz="2400" dirty="0">
                <a:latin typeface="Times New Roman" panose="02020603050405020304" pitchFamily="18" charset="0"/>
                <a:ea typeface="宋体" panose="02010600030101010101" pitchFamily="2" charset="-122"/>
                <a:sym typeface="+mn-ea"/>
              </a:rPr>
              <a:t> </a:t>
            </a:r>
            <a:r>
              <a:rPr lang="zh-CN" altLang="en-US" sz="2400" dirty="0">
                <a:latin typeface="Times New Roman" panose="02020603050405020304" pitchFamily="18" charset="0"/>
                <a:ea typeface="宋体" panose="02010600030101010101" pitchFamily="2" charset="-122"/>
                <a:sym typeface="+mn-ea"/>
              </a:rPr>
              <a:t>进行继承</a:t>
            </a:r>
            <a:r>
              <a:rPr lang="en-US" altLang="zh-CN" sz="2400" dirty="0">
                <a:latin typeface="Times New Roman" panose="02020603050405020304" pitchFamily="18" charset="0"/>
                <a:ea typeface="宋体" panose="02010600030101010101" pitchFamily="2" charset="-122"/>
                <a:sym typeface="+mn-ea"/>
              </a:rPr>
              <a:t>.</a:t>
            </a:r>
            <a:endParaRPr lang="en-US" altLang="zh-CN" sz="2400" dirty="0">
              <a:latin typeface="Times New Roman" panose="02020603050405020304" pitchFamily="18" charset="0"/>
              <a:ea typeface="宋体" panose="02010600030101010101" pitchFamily="2" charset="-122"/>
              <a:sym typeface="+mn-ea"/>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24940"/>
            <a:ext cx="8229600" cy="4525645"/>
          </a:xfrm>
        </p:spPr>
        <p:txBody>
          <a:bodyPr/>
          <a:lstStyle/>
          <a:p>
            <a:r>
              <a:rPr lang="en-US" altLang="zh-CN" sz="2800" dirty="0">
                <a:solidFill>
                  <a:schemeClr val="tx2"/>
                </a:solidFill>
              </a:rPr>
              <a:t>Object</a:t>
            </a:r>
            <a:r>
              <a:rPr lang="zh-CN" altLang="en-US" sz="2800" dirty="0">
                <a:solidFill>
                  <a:schemeClr val="tx2"/>
                </a:solidFill>
              </a:rPr>
              <a:t>类：</a:t>
            </a:r>
            <a:r>
              <a:rPr lang="en-US" altLang="zh-CN" sz="2400" dirty="0"/>
              <a:t>Java</a:t>
            </a:r>
            <a:r>
              <a:rPr lang="zh-CN" altLang="en-US" sz="2400" dirty="0"/>
              <a:t>中所有类的父类，定义和实现了</a:t>
            </a:r>
            <a:r>
              <a:rPr lang="en-US" altLang="zh-CN" sz="2400" dirty="0"/>
              <a:t>Java</a:t>
            </a:r>
            <a:r>
              <a:rPr lang="zh-CN" altLang="en-US" sz="2400" dirty="0"/>
              <a:t>系统下所有类的共同行为，所有的类都是由这个类继承、扩充而来的。</a:t>
            </a:r>
            <a:endParaRPr lang="zh-CN" altLang="en-US" sz="2400" dirty="0"/>
          </a:p>
          <a:p>
            <a:r>
              <a:rPr lang="zh-CN" altLang="en-US" sz="2800" dirty="0"/>
              <a:t>认识</a:t>
            </a:r>
            <a:r>
              <a:rPr lang="en-US" altLang="zh-CN" sz="2800" dirty="0"/>
              <a:t>Object</a:t>
            </a:r>
            <a:r>
              <a:rPr lang="zh-CN" altLang="en-US" sz="2800" dirty="0"/>
              <a:t>类中的方法</a:t>
            </a:r>
            <a:endParaRPr lang="en-US" altLang="zh-CN" sz="28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5.2  </a:t>
            </a:r>
            <a:r>
              <a:rPr lang="zh-CN" altLang="zh-CN" dirty="0">
                <a:effectLst/>
              </a:rPr>
              <a:t>重写父类方法</a:t>
            </a:r>
            <a:endParaRPr lang="zh-CN" altLang="en-US" dirty="0"/>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idx="4294967295"/>
          </p:nvPr>
        </p:nvSpPr>
        <p:spPr>
          <a:xfrm>
            <a:off x="35496" y="980440"/>
            <a:ext cx="9073008" cy="5206365"/>
          </a:xfrm>
        </p:spPr>
        <p:txBody>
          <a:bodyPr>
            <a:normAutofit fontScale="92500" lnSpcReduction="10000"/>
          </a:bodyPr>
          <a:lstStyle/>
          <a:p>
            <a:pPr latinLnBrk="0">
              <a:lnSpc>
                <a:spcPct val="120000"/>
              </a:lnSpc>
              <a:spcBef>
                <a:spcPts val="700"/>
              </a:spcBef>
            </a:pPr>
            <a:r>
              <a:rPr lang="zh-CN" altLang="zh-CN" sz="2400" dirty="0"/>
              <a:t>子类扩展父类，大部分时候是子类以父类为基础，额外增加新的数据成员和方法。但除此之外，重写（</a:t>
            </a:r>
            <a:r>
              <a:rPr lang="en-US" altLang="zh-CN" sz="2400" dirty="0"/>
              <a:t>override</a:t>
            </a:r>
            <a:r>
              <a:rPr lang="zh-CN" altLang="zh-CN" sz="2400" dirty="0"/>
              <a:t>）父类的方法也是普遍存在的。</a:t>
            </a:r>
            <a:endParaRPr lang="zh-CN" altLang="zh-CN" sz="2400" dirty="0"/>
          </a:p>
          <a:p>
            <a:pPr marL="0" indent="0">
              <a:buNone/>
            </a:pPr>
            <a:endParaRPr lang="zh-CN" altLang="zh-CN" sz="2400" dirty="0"/>
          </a:p>
          <a:p>
            <a:pPr>
              <a:spcBef>
                <a:spcPct val="20000"/>
              </a:spcBef>
              <a:buClr>
                <a:schemeClr val="accent2"/>
              </a:buClr>
              <a:buSzPct val="80000"/>
              <a:buFont typeface="Wingdings" panose="05000000000000000000" pitchFamily="2" charset="2"/>
              <a:buChar char="l"/>
            </a:pPr>
            <a:r>
              <a:rPr lang="zh-CN" altLang="en-US" sz="2400" dirty="0">
                <a:latin typeface="Times New Roman" panose="02020603050405020304" pitchFamily="18" charset="0"/>
                <a:ea typeface="宋体" panose="02010600030101010101" pitchFamily="2" charset="-122"/>
                <a:sym typeface="+mn-ea"/>
              </a:rPr>
              <a:t>覆盖方法的返回类型，方法名称，参数的个数及类型必须和被覆盖的方法一摸一样</a:t>
            </a:r>
            <a:endParaRPr lang="zh-CN" altLang="en-US" sz="2400" dirty="0">
              <a:latin typeface="Times New Roman" panose="02020603050405020304" pitchFamily="18" charset="0"/>
              <a:ea typeface="宋体" panose="02010600030101010101" pitchFamily="2" charset="-122"/>
            </a:endParaRPr>
          </a:p>
          <a:p>
            <a:pPr>
              <a:spcBef>
                <a:spcPct val="20000"/>
              </a:spcBef>
              <a:buClr>
                <a:schemeClr val="accent2"/>
              </a:buClr>
              <a:buSzPct val="80000"/>
              <a:buFont typeface="Wingdings" panose="05000000000000000000" pitchFamily="2" charset="2"/>
              <a:buChar char="l"/>
            </a:pPr>
            <a:r>
              <a:rPr lang="zh-CN" altLang="en-US" sz="2400" dirty="0">
                <a:latin typeface="Times New Roman" panose="02020603050405020304" pitchFamily="18" charset="0"/>
                <a:ea typeface="宋体" panose="02010600030101010101" pitchFamily="2" charset="-122"/>
                <a:sym typeface="+mn-ea"/>
              </a:rPr>
              <a:t>只需在方法名前面使用不同的类名或不同类的对象名即可区分覆盖方法和被覆盖方法</a:t>
            </a:r>
            <a:endParaRPr lang="zh-CN" altLang="en-US" sz="2400" dirty="0">
              <a:latin typeface="Times New Roman" panose="02020603050405020304" pitchFamily="18" charset="0"/>
              <a:ea typeface="宋体" panose="02010600030101010101" pitchFamily="2" charset="-122"/>
            </a:endParaRPr>
          </a:p>
          <a:p>
            <a:pPr>
              <a:spcBef>
                <a:spcPct val="20000"/>
              </a:spcBef>
              <a:buClr>
                <a:schemeClr val="accent2"/>
              </a:buClr>
              <a:buSzPct val="80000"/>
              <a:buFont typeface="Wingdings" panose="05000000000000000000" pitchFamily="2" charset="2"/>
              <a:buChar char="l"/>
            </a:pPr>
            <a:r>
              <a:rPr lang="zh-CN" altLang="en-US" sz="2400" dirty="0">
                <a:latin typeface="Times New Roman" panose="02020603050405020304" pitchFamily="18" charset="0"/>
                <a:ea typeface="宋体" panose="02010600030101010101" pitchFamily="2" charset="-122"/>
                <a:sym typeface="+mn-ea"/>
              </a:rPr>
              <a:t>覆盖方法的访问权限可以比被覆盖的宽松，但是不能更为严格</a:t>
            </a:r>
            <a:endParaRPr lang="zh-CN" altLang="en-US" sz="2400" dirty="0">
              <a:latin typeface="Times New Roman" panose="02020603050405020304" pitchFamily="18" charset="0"/>
              <a:ea typeface="宋体" panose="02010600030101010101" pitchFamily="2" charset="-122"/>
            </a:endParaRPr>
          </a:p>
          <a:p>
            <a:pPr marL="0" indent="0">
              <a:buNone/>
            </a:pPr>
            <a:endParaRPr lang="en-US" altLang="zh-CN" sz="2400" dirty="0"/>
          </a:p>
          <a:p>
            <a:r>
              <a:rPr lang="zh-CN" altLang="zh-CN" sz="2400" dirty="0">
                <a:latin typeface="宋体" panose="02010600030101010101" pitchFamily="2" charset="-122"/>
                <a:ea typeface="宋体" panose="02010600030101010101" pitchFamily="2" charset="-122"/>
                <a:cs typeface="宋体" panose="02010600030101010101" pitchFamily="2" charset="-122"/>
              </a:rPr>
              <a:t>为什么要重写呢，本章从现实世界的角度来说。设一个动物</a:t>
            </a:r>
            <a:r>
              <a:rPr lang="en-US" altLang="zh-CN" sz="2400" dirty="0">
                <a:latin typeface="宋体" panose="02010600030101010101" pitchFamily="2" charset="-122"/>
                <a:ea typeface="宋体" panose="02010600030101010101" pitchFamily="2" charset="-122"/>
                <a:cs typeface="宋体" panose="02010600030101010101" pitchFamily="2" charset="-122"/>
              </a:rPr>
              <a:t>Animal</a:t>
            </a:r>
            <a:r>
              <a:rPr lang="zh-CN" altLang="zh-CN" sz="2400" dirty="0">
                <a:latin typeface="宋体" panose="02010600030101010101" pitchFamily="2" charset="-122"/>
                <a:ea typeface="宋体" panose="02010600030101010101" pitchFamily="2" charset="-122"/>
                <a:cs typeface="宋体" panose="02010600030101010101" pitchFamily="2" charset="-122"/>
              </a:rPr>
              <a:t>类中有一个表示动物行动方式的</a:t>
            </a:r>
            <a:r>
              <a:rPr lang="en-US" altLang="zh-CN" sz="2400" dirty="0">
                <a:latin typeface="宋体" panose="02010600030101010101" pitchFamily="2" charset="-122"/>
                <a:ea typeface="宋体" panose="02010600030101010101" pitchFamily="2" charset="-122"/>
                <a:cs typeface="宋体" panose="02010600030101010101" pitchFamily="2" charset="-122"/>
              </a:rPr>
              <a:t>move()</a:t>
            </a:r>
            <a:r>
              <a:rPr lang="zh-CN" altLang="zh-CN" sz="2400" dirty="0">
                <a:latin typeface="宋体" panose="02010600030101010101" pitchFamily="2" charset="-122"/>
                <a:ea typeface="宋体" panose="02010600030101010101" pitchFamily="2" charset="-122"/>
                <a:cs typeface="宋体" panose="02010600030101010101" pitchFamily="2" charset="-122"/>
              </a:rPr>
              <a:t>方法（它的功能可能仅仅是告诉你动物是可以运动的）。而子类</a:t>
            </a:r>
            <a:r>
              <a:rPr lang="en-US" altLang="zh-CN" sz="2400" dirty="0">
                <a:latin typeface="宋体" panose="02010600030101010101" pitchFamily="2" charset="-122"/>
                <a:ea typeface="宋体" panose="02010600030101010101" pitchFamily="2" charset="-122"/>
                <a:cs typeface="宋体" panose="02010600030101010101" pitchFamily="2" charset="-122"/>
              </a:rPr>
              <a:t>Bird</a:t>
            </a:r>
            <a:r>
              <a:rPr lang="zh-CN" altLang="zh-CN" sz="2400" dirty="0">
                <a:latin typeface="宋体" panose="02010600030101010101" pitchFamily="2" charset="-122"/>
                <a:ea typeface="宋体" panose="02010600030101010101" pitchFamily="2" charset="-122"/>
                <a:cs typeface="宋体" panose="02010600030101010101" pitchFamily="2" charset="-122"/>
              </a:rPr>
              <a:t>中</a:t>
            </a:r>
            <a:r>
              <a:rPr lang="en-US" altLang="zh-CN" sz="2400" dirty="0">
                <a:latin typeface="宋体" panose="02010600030101010101" pitchFamily="2" charset="-122"/>
                <a:ea typeface="宋体" panose="02010600030101010101" pitchFamily="2" charset="-122"/>
                <a:cs typeface="宋体" panose="02010600030101010101" pitchFamily="2" charset="-122"/>
              </a:rPr>
              <a:t>move</a:t>
            </a:r>
            <a:r>
              <a:rPr lang="zh-CN" altLang="zh-CN" sz="2400" dirty="0">
                <a:latin typeface="宋体" panose="02010600030101010101" pitchFamily="2" charset="-122"/>
                <a:ea typeface="宋体" panose="02010600030101010101" pitchFamily="2" charset="-122"/>
                <a:cs typeface="宋体" panose="02010600030101010101" pitchFamily="2" charset="-122"/>
              </a:rPr>
              <a:t>的方式是飞翔，子类</a:t>
            </a:r>
            <a:r>
              <a:rPr lang="en-US" altLang="zh-CN" sz="2400" dirty="0">
                <a:latin typeface="宋体" panose="02010600030101010101" pitchFamily="2" charset="-122"/>
                <a:ea typeface="宋体" panose="02010600030101010101" pitchFamily="2" charset="-122"/>
                <a:cs typeface="宋体" panose="02010600030101010101" pitchFamily="2" charset="-122"/>
              </a:rPr>
              <a:t>Fish</a:t>
            </a:r>
            <a:r>
              <a:rPr lang="zh-CN" altLang="zh-CN" sz="2400" dirty="0">
                <a:latin typeface="宋体" panose="02010600030101010101" pitchFamily="2" charset="-122"/>
                <a:ea typeface="宋体" panose="02010600030101010101" pitchFamily="2" charset="-122"/>
                <a:cs typeface="宋体" panose="02010600030101010101" pitchFamily="2" charset="-122"/>
              </a:rPr>
              <a:t>中</a:t>
            </a:r>
            <a:r>
              <a:rPr lang="en-US" altLang="zh-CN" sz="2400" dirty="0">
                <a:latin typeface="宋体" panose="02010600030101010101" pitchFamily="2" charset="-122"/>
                <a:ea typeface="宋体" panose="02010600030101010101" pitchFamily="2" charset="-122"/>
                <a:cs typeface="宋体" panose="02010600030101010101" pitchFamily="2" charset="-122"/>
              </a:rPr>
              <a:t>move</a:t>
            </a:r>
            <a:r>
              <a:rPr lang="zh-CN" altLang="zh-CN" sz="2400" dirty="0">
                <a:latin typeface="宋体" panose="02010600030101010101" pitchFamily="2" charset="-122"/>
                <a:ea typeface="宋体" panose="02010600030101010101" pitchFamily="2" charset="-122"/>
                <a:cs typeface="宋体" panose="02010600030101010101" pitchFamily="2" charset="-122"/>
              </a:rPr>
              <a:t>的方式是游水，子类</a:t>
            </a:r>
            <a:r>
              <a:rPr lang="en-US" altLang="zh-CN" sz="2400" dirty="0">
                <a:latin typeface="宋体" panose="02010600030101010101" pitchFamily="2" charset="-122"/>
                <a:ea typeface="宋体" panose="02010600030101010101" pitchFamily="2" charset="-122"/>
                <a:cs typeface="宋体" panose="02010600030101010101" pitchFamily="2" charset="-122"/>
              </a:rPr>
              <a:t>Wolf</a:t>
            </a:r>
            <a:r>
              <a:rPr lang="zh-CN" altLang="zh-CN" sz="2400" dirty="0">
                <a:latin typeface="宋体" panose="02010600030101010101" pitchFamily="2" charset="-122"/>
                <a:ea typeface="宋体" panose="02010600030101010101" pitchFamily="2" charset="-122"/>
                <a:cs typeface="宋体" panose="02010600030101010101" pitchFamily="2" charset="-122"/>
              </a:rPr>
              <a:t>的</a:t>
            </a:r>
            <a:r>
              <a:rPr lang="en-US" altLang="zh-CN" sz="2400" dirty="0">
                <a:latin typeface="宋体" panose="02010600030101010101" pitchFamily="2" charset="-122"/>
                <a:ea typeface="宋体" panose="02010600030101010101" pitchFamily="2" charset="-122"/>
                <a:cs typeface="宋体" panose="02010600030101010101" pitchFamily="2" charset="-122"/>
              </a:rPr>
              <a:t>move</a:t>
            </a:r>
            <a:r>
              <a:rPr lang="zh-CN" altLang="zh-CN" sz="2400" dirty="0">
                <a:latin typeface="宋体" panose="02010600030101010101" pitchFamily="2" charset="-122"/>
                <a:ea typeface="宋体" panose="02010600030101010101" pitchFamily="2" charset="-122"/>
                <a:cs typeface="宋体" panose="02010600030101010101" pitchFamily="2" charset="-122"/>
              </a:rPr>
              <a:t>方式的奔跑……，可见，这些子类都需要重写父类的</a:t>
            </a:r>
            <a:r>
              <a:rPr lang="en-US" altLang="zh-CN" sz="2400" dirty="0">
                <a:latin typeface="宋体" panose="02010600030101010101" pitchFamily="2" charset="-122"/>
                <a:ea typeface="宋体" panose="02010600030101010101" pitchFamily="2" charset="-122"/>
                <a:cs typeface="宋体" panose="02010600030101010101" pitchFamily="2" charset="-122"/>
              </a:rPr>
              <a:t>move()</a:t>
            </a:r>
            <a:r>
              <a:rPr lang="zh-CN" altLang="zh-CN" sz="2400" dirty="0">
                <a:latin typeface="宋体" panose="02010600030101010101" pitchFamily="2" charset="-122"/>
                <a:ea typeface="宋体" panose="02010600030101010101" pitchFamily="2" charset="-122"/>
                <a:cs typeface="宋体" panose="02010600030101010101" pitchFamily="2" charset="-122"/>
              </a:rPr>
              <a:t>方法以表达自身的更为贴切的行为方式。</a:t>
            </a:r>
            <a:endParaRPr lang="en-US" altLang="zh-CN" sz="2400" dirty="0">
              <a:latin typeface="宋体" panose="02010600030101010101" pitchFamily="2" charset="-122"/>
              <a:ea typeface="宋体" panose="02010600030101010101" pitchFamily="2" charset="-122"/>
              <a:cs typeface="宋体" panose="02010600030101010101" pitchFamily="2" charset="-122"/>
            </a:endParaRPr>
          </a:p>
        </p:txBody>
      </p:sp>
      <p:sp>
        <p:nvSpPr>
          <p:cNvPr id="71682" name="Rectangle 2"/>
          <p:cNvSpPr>
            <a:spLocks noGrp="1" noChangeArrowheads="1"/>
          </p:cNvSpPr>
          <p:nvPr>
            <p:ph type="title"/>
          </p:nvPr>
        </p:nvSpPr>
        <p:spPr>
          <a:xfrm>
            <a:off x="1204913" y="393565"/>
            <a:ext cx="6482886" cy="381635"/>
          </a:xfrm>
        </p:spPr>
        <p:txBody>
          <a:bodyPr/>
          <a:lstStyle/>
          <a:p>
            <a:r>
              <a:rPr lang="en-US" altLang="zh-CN" dirty="0">
                <a:effectLst/>
              </a:rPr>
              <a:t>5.2.1  </a:t>
            </a:r>
            <a:r>
              <a:rPr lang="zh-CN" altLang="zh-CN" dirty="0">
                <a:effectLst/>
              </a:rPr>
              <a:t>重写及其意义</a:t>
            </a:r>
            <a:endParaRPr lang="zh-CN" altLang="zh-CN" dirty="0">
              <a:effectLst/>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9430" y="1128395"/>
            <a:ext cx="8229600" cy="939165"/>
          </a:xfrm>
        </p:spPr>
        <p:txBody>
          <a:bodyPr/>
          <a:lstStyle/>
          <a:p>
            <a:pPr marL="109855" indent="0">
              <a:buNone/>
            </a:pPr>
            <a:r>
              <a:rPr lang="zh-CN" altLang="zh-CN" dirty="0"/>
              <a:t>【例</a:t>
            </a:r>
            <a:r>
              <a:rPr lang="en-US" altLang="zh-CN" dirty="0"/>
              <a:t>5-4</a:t>
            </a:r>
            <a:r>
              <a:rPr lang="zh-CN" altLang="zh-CN" dirty="0"/>
              <a:t>】定义</a:t>
            </a:r>
            <a:r>
              <a:rPr lang="en-US" altLang="zh-CN" dirty="0"/>
              <a:t>Animal</a:t>
            </a:r>
            <a:r>
              <a:rPr lang="zh-CN" altLang="zh-CN" dirty="0"/>
              <a:t>类的子类</a:t>
            </a:r>
            <a:r>
              <a:rPr lang="en-US" altLang="zh-CN" dirty="0"/>
              <a:t>Bird</a:t>
            </a:r>
            <a:r>
              <a:rPr lang="zh-CN" altLang="zh-CN" dirty="0"/>
              <a:t>，并重写它的</a:t>
            </a:r>
            <a:r>
              <a:rPr lang="en-US" altLang="zh-CN" dirty="0"/>
              <a:t>move()</a:t>
            </a:r>
            <a:r>
              <a:rPr lang="zh-CN" altLang="zh-CN" dirty="0"/>
              <a:t>方法。</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5.2.1  </a:t>
            </a:r>
            <a:r>
              <a:rPr lang="zh-CN" altLang="zh-CN" dirty="0">
                <a:effectLst/>
              </a:rPr>
              <a:t>重写及其意义</a:t>
            </a:r>
            <a:endParaRPr lang="zh-CN" altLang="en-US" dirty="0"/>
          </a:p>
        </p:txBody>
      </p:sp>
      <p:sp>
        <p:nvSpPr>
          <p:cNvPr id="4" name="矩形 3"/>
          <p:cNvSpPr/>
          <p:nvPr/>
        </p:nvSpPr>
        <p:spPr>
          <a:xfrm>
            <a:off x="808539" y="1828433"/>
            <a:ext cx="8136904" cy="3969385"/>
          </a:xfrm>
          <a:prstGeom prst="rect">
            <a:avLst/>
          </a:prstGeom>
        </p:spPr>
        <p:txBody>
          <a:bodyPr wrap="square">
            <a:spAutoFit/>
          </a:bodyPr>
          <a:lstStyle/>
          <a:p>
            <a:pPr fontAlgn="auto"/>
            <a:r>
              <a:rPr lang="en-US" altLang="zh-CN" b="1" dirty="0"/>
              <a:t>public class</a:t>
            </a:r>
            <a:r>
              <a:rPr lang="en-US" altLang="zh-CN" dirty="0"/>
              <a:t> Animal {</a:t>
            </a:r>
            <a:endParaRPr lang="zh-CN" altLang="zh-CN" dirty="0"/>
          </a:p>
          <a:p>
            <a:pPr fontAlgn="auto"/>
            <a:r>
              <a:rPr lang="en-US" altLang="zh-CN" dirty="0"/>
              <a:t>	</a:t>
            </a:r>
            <a:r>
              <a:rPr lang="en-US" altLang="zh-CN" b="1" dirty="0"/>
              <a:t>public void</a:t>
            </a:r>
            <a:r>
              <a:rPr lang="en-US" altLang="zh-CN" dirty="0"/>
              <a:t> move(){</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a:t>
            </a:r>
            <a:r>
              <a:rPr lang="zh-CN" altLang="zh-CN" dirty="0"/>
              <a:t>我可以</a:t>
            </a:r>
            <a:r>
              <a:rPr lang="en-US" altLang="zh-CN" dirty="0"/>
              <a:t>move...");</a:t>
            </a:r>
            <a:endParaRPr lang="zh-CN" altLang="zh-CN" dirty="0"/>
          </a:p>
          <a:p>
            <a:pPr fontAlgn="auto"/>
            <a:r>
              <a:rPr lang="en-US" altLang="zh-CN" dirty="0"/>
              <a:t>	}</a:t>
            </a:r>
            <a:endParaRPr lang="zh-CN" altLang="zh-CN" dirty="0"/>
          </a:p>
          <a:p>
            <a:r>
              <a:rPr lang="en-US" altLang="zh-CN" dirty="0"/>
              <a:t>}</a:t>
            </a:r>
            <a:endParaRPr lang="zh-CN" altLang="zh-CN" dirty="0"/>
          </a:p>
          <a:p>
            <a:pPr fontAlgn="auto"/>
            <a:r>
              <a:rPr lang="en-US" altLang="zh-CN" b="1" dirty="0"/>
              <a:t>public class</a:t>
            </a:r>
            <a:r>
              <a:rPr lang="en-US" altLang="zh-CN" dirty="0"/>
              <a:t> Bird </a:t>
            </a:r>
            <a:r>
              <a:rPr lang="en-US" altLang="zh-CN" b="1" dirty="0"/>
              <a:t>extends</a:t>
            </a:r>
            <a:r>
              <a:rPr lang="en-US" altLang="zh-CN" dirty="0"/>
              <a:t> Animal{</a:t>
            </a:r>
            <a:endParaRPr lang="zh-CN" altLang="zh-CN" dirty="0"/>
          </a:p>
          <a:p>
            <a:pPr fontAlgn="auto"/>
            <a:r>
              <a:rPr lang="en-US" altLang="zh-CN" dirty="0"/>
              <a:t>	</a:t>
            </a:r>
            <a:r>
              <a:rPr lang="en-US" altLang="zh-CN" b="1" dirty="0"/>
              <a:t>public void</a:t>
            </a:r>
            <a:r>
              <a:rPr lang="en-US" altLang="zh-CN" dirty="0"/>
              <a:t> move(){</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a:t>
            </a:r>
            <a:r>
              <a:rPr lang="zh-CN" altLang="zh-CN" dirty="0"/>
              <a:t>我可以在天空飞翔</a:t>
            </a:r>
            <a:r>
              <a:rPr lang="en-US" altLang="zh-CN" dirty="0"/>
              <a:t>.....");</a:t>
            </a:r>
            <a:endParaRPr lang="zh-CN" altLang="zh-CN" dirty="0"/>
          </a:p>
          <a:p>
            <a:pPr fontAlgn="auto"/>
            <a:r>
              <a:rPr lang="en-US" altLang="zh-CN" dirty="0"/>
              <a:t>	}	</a:t>
            </a:r>
            <a:endParaRPr lang="zh-CN" altLang="zh-CN" dirty="0"/>
          </a:p>
          <a:p>
            <a:pPr fontAlgn="auto"/>
            <a:r>
              <a:rPr lang="en-US" altLang="zh-CN" dirty="0"/>
              <a:t>	</a:t>
            </a:r>
            <a:r>
              <a:rPr lang="en-US" altLang="zh-CN" b="1" dirty="0"/>
              <a:t>public </a:t>
            </a:r>
            <a:r>
              <a:rPr lang="en-US" altLang="zh-CN" b="1" dirty="0" err="1"/>
              <a:t>static void</a:t>
            </a:r>
            <a:r>
              <a:rPr lang="en-US" altLang="zh-CN" dirty="0"/>
              <a:t> main(String[] </a:t>
            </a:r>
            <a:r>
              <a:rPr lang="en-US" altLang="zh-CN" dirty="0" err="1"/>
              <a:t>args</a:t>
            </a:r>
            <a:r>
              <a:rPr lang="en-US" altLang="zh-CN" dirty="0"/>
              <a:t>){</a:t>
            </a:r>
            <a:endParaRPr lang="zh-CN" altLang="zh-CN" dirty="0"/>
          </a:p>
          <a:p>
            <a:pPr fontAlgn="auto"/>
            <a:r>
              <a:rPr lang="en-US" altLang="zh-CN" dirty="0"/>
              <a:t>		Bird </a:t>
            </a:r>
            <a:r>
              <a:rPr lang="en-US" altLang="zh-CN" dirty="0" err="1"/>
              <a:t>bird</a:t>
            </a:r>
            <a:r>
              <a:rPr lang="en-US" altLang="zh-CN" dirty="0"/>
              <a:t> = </a:t>
            </a:r>
            <a:r>
              <a:rPr lang="en-US" altLang="zh-CN" b="1" dirty="0" err="1"/>
              <a:t>new</a:t>
            </a:r>
            <a:r>
              <a:rPr lang="en-US" altLang="zh-CN" dirty="0" err="1"/>
              <a:t>Bird</a:t>
            </a:r>
            <a:r>
              <a:rPr lang="en-US" altLang="zh-CN" dirty="0"/>
              <a:t>();</a:t>
            </a:r>
            <a:endParaRPr lang="zh-CN" altLang="zh-CN" dirty="0"/>
          </a:p>
          <a:p>
            <a:pPr fontAlgn="auto"/>
            <a:r>
              <a:rPr lang="en-US" altLang="zh-CN" dirty="0"/>
              <a:t>		</a:t>
            </a:r>
            <a:r>
              <a:rPr lang="en-US" altLang="zh-CN" dirty="0" err="1"/>
              <a:t>bird.move</a:t>
            </a:r>
            <a:r>
              <a:rPr lang="en-US" altLang="zh-CN" dirty="0"/>
              <a:t>();   //</a:t>
            </a:r>
            <a:r>
              <a:rPr lang="zh-CN" altLang="zh-CN" dirty="0"/>
              <a:t>输出</a:t>
            </a:r>
            <a:r>
              <a:rPr lang="en-US" altLang="zh-CN" dirty="0"/>
              <a:t>"</a:t>
            </a:r>
            <a:r>
              <a:rPr lang="zh-CN" altLang="zh-CN" dirty="0"/>
              <a:t>我可以在天空飞翔</a:t>
            </a:r>
            <a:r>
              <a:rPr lang="en-US" altLang="zh-CN" dirty="0"/>
              <a:t>....."</a:t>
            </a:r>
            <a:endParaRPr lang="zh-CN" altLang="zh-CN" dirty="0"/>
          </a:p>
          <a:p>
            <a:pPr fontAlgn="auto"/>
            <a:r>
              <a:rPr lang="en-US" altLang="zh-CN" dirty="0"/>
              <a:t>	}</a:t>
            </a:r>
            <a:endParaRPr lang="zh-CN" altLang="zh-CN" dirty="0"/>
          </a:p>
          <a:p>
            <a:r>
              <a:rPr lang="en-US" altLang="zh-CN" dirty="0"/>
              <a:t>}</a:t>
            </a:r>
            <a:endParaRPr lang="zh-CN" altLang="en-US" dirty="0"/>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82880" y="1045845"/>
            <a:ext cx="8662670" cy="5050790"/>
          </a:xfrm>
        </p:spPr>
        <p:txBody>
          <a:bodyPr/>
          <a:lstStyle/>
          <a:p>
            <a:r>
              <a:rPr lang="zh-CN" altLang="zh-CN" sz="2400" dirty="0"/>
              <a:t>方法的重写遵循“两同两小一大”的规则</a:t>
            </a:r>
            <a:endParaRPr lang="en-US" altLang="zh-CN" sz="2400" dirty="0"/>
          </a:p>
          <a:p>
            <a:pPr lvl="1"/>
            <a:r>
              <a:rPr lang="zh-CN" altLang="zh-CN" sz="2400" dirty="0"/>
              <a:t>“两同”</a:t>
            </a:r>
            <a:r>
              <a:rPr lang="zh-CN" altLang="en-US" sz="2400" dirty="0"/>
              <a:t>：</a:t>
            </a:r>
            <a:r>
              <a:rPr lang="zh-CN" altLang="zh-CN" sz="2400" dirty="0"/>
              <a:t>方法名称相同、形参列表相同</a:t>
            </a:r>
            <a:endParaRPr lang="en-US" altLang="zh-CN" sz="2400" dirty="0"/>
          </a:p>
          <a:p>
            <a:pPr lvl="1"/>
            <a:r>
              <a:rPr lang="zh-CN" altLang="zh-CN" sz="2400" dirty="0"/>
              <a:t>“两小”</a:t>
            </a:r>
            <a:endParaRPr lang="en-US" altLang="zh-CN" dirty="0"/>
          </a:p>
          <a:p>
            <a:pPr lvl="2"/>
            <a:r>
              <a:rPr lang="zh-CN" altLang="zh-CN" sz="2000" dirty="0"/>
              <a:t>子类方法返回值类型≤父类方法返回值类型</a:t>
            </a:r>
            <a:endParaRPr lang="en-US" altLang="zh-CN" sz="2000" dirty="0"/>
          </a:p>
          <a:p>
            <a:pPr lvl="2"/>
            <a:r>
              <a:rPr lang="zh-CN" altLang="zh-CN" sz="2000" dirty="0"/>
              <a:t>子类方法抛出的异常≤父类方法抛出的异常</a:t>
            </a:r>
            <a:endParaRPr lang="en-US" altLang="zh-CN" sz="2000" dirty="0"/>
          </a:p>
          <a:p>
            <a:pPr lvl="1"/>
            <a:r>
              <a:rPr lang="zh-CN" altLang="zh-CN" sz="2400" dirty="0"/>
              <a:t>“一大”</a:t>
            </a:r>
            <a:r>
              <a:rPr lang="zh-CN" altLang="en-US" sz="2400" dirty="0"/>
              <a:t>：</a:t>
            </a:r>
            <a:r>
              <a:rPr lang="zh-CN" altLang="zh-CN" sz="2400" dirty="0"/>
              <a:t>子类方法的访问权限≥父类方法的访问权限</a:t>
            </a:r>
            <a:endParaRPr lang="en-US" altLang="zh-CN" sz="2400" dirty="0"/>
          </a:p>
          <a:p>
            <a:pPr lvl="1"/>
            <a:endParaRPr lang="en-US" altLang="zh-CN" sz="2400" dirty="0"/>
          </a:p>
          <a:p>
            <a:pPr lvl="1"/>
            <a:r>
              <a:rPr lang="zh-CN" altLang="zh-CN" sz="2400" dirty="0"/>
              <a:t>重写方法时不能改变方法的</a:t>
            </a:r>
            <a:r>
              <a:rPr lang="en-US" altLang="zh-CN" sz="2400" dirty="0"/>
              <a:t>static</a:t>
            </a:r>
            <a:r>
              <a:rPr lang="zh-CN" altLang="zh-CN" sz="2400" dirty="0"/>
              <a:t>或非</a:t>
            </a:r>
            <a:r>
              <a:rPr lang="en-US" altLang="zh-CN" sz="2400" dirty="0"/>
              <a:t>static</a:t>
            </a:r>
            <a:r>
              <a:rPr lang="zh-CN" altLang="zh-CN" sz="2400" dirty="0"/>
              <a:t>性质。</a:t>
            </a:r>
            <a:endParaRPr lang="zh-CN" altLang="zh-CN" sz="2400" dirty="0"/>
          </a:p>
          <a:p>
            <a:endParaRPr lang="zh-CN" altLang="zh-CN"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5.2.1  </a:t>
            </a:r>
            <a:r>
              <a:rPr lang="zh-CN" altLang="zh-CN" dirty="0">
                <a:effectLst/>
              </a:rPr>
              <a:t>重写及其意义</a:t>
            </a:r>
            <a:endParaRPr lang="zh-CN" altLang="en-US" dirty="0"/>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95885" y="1033780"/>
            <a:ext cx="9364345" cy="4957445"/>
          </a:xfrm>
        </p:spPr>
        <p:txBody>
          <a:bodyPr/>
          <a:lstStyle/>
          <a:p>
            <a:r>
              <a:rPr lang="en-US" altLang="zh-CN" dirty="0"/>
              <a:t>Object</a:t>
            </a:r>
            <a:r>
              <a:rPr lang="zh-CN" altLang="zh-CN" dirty="0"/>
              <a:t>类中定义了</a:t>
            </a:r>
            <a:r>
              <a:rPr lang="en-US" altLang="zh-CN" dirty="0"/>
              <a:t>9</a:t>
            </a:r>
            <a:r>
              <a:rPr lang="zh-CN" altLang="zh-CN" dirty="0"/>
              <a:t>个方法</a:t>
            </a:r>
            <a:endParaRPr lang="en-US" altLang="zh-CN" dirty="0"/>
          </a:p>
          <a:p>
            <a:pPr lvl="1"/>
            <a:r>
              <a:rPr lang="en-US" altLang="zh-CN" sz="2000" dirty="0">
                <a:solidFill>
                  <a:srgbClr val="FF0000"/>
                </a:solidFill>
              </a:rPr>
              <a:t>clone()</a:t>
            </a:r>
            <a:r>
              <a:rPr lang="zh-CN" altLang="en-US" sz="2000" dirty="0">
                <a:solidFill>
                  <a:srgbClr val="FF0000"/>
                </a:solidFill>
              </a:rPr>
              <a:t>：clone() 是 Object 方法，通过该方法克隆一个一模一样的对象。一般通过实现 cloneable 接口实现该方法；</a:t>
            </a:r>
            <a:endParaRPr lang="zh-CN" altLang="en-US" sz="2000" dirty="0">
              <a:solidFill>
                <a:srgbClr val="FF0000"/>
              </a:solidFill>
            </a:endParaRPr>
          </a:p>
          <a:p>
            <a:pPr lvl="1"/>
            <a:r>
              <a:rPr lang="en-US" altLang="zh-CN" sz="2000" dirty="0">
                <a:solidFill>
                  <a:srgbClr val="FF0000"/>
                </a:solidFill>
              </a:rPr>
              <a:t>finalize()</a:t>
            </a:r>
            <a:r>
              <a:rPr lang="zh-CN" altLang="en-US" sz="2000" dirty="0">
                <a:solidFill>
                  <a:srgbClr val="FF0000"/>
                </a:solidFill>
              </a:rPr>
              <a:t>：在对象被垃圾收集器析构(回收)之前调用，用来清除回收对象；</a:t>
            </a:r>
            <a:endParaRPr lang="zh-CN" altLang="en-US" sz="2000" dirty="0">
              <a:solidFill>
                <a:srgbClr val="FF0000"/>
              </a:solidFill>
            </a:endParaRPr>
          </a:p>
          <a:p>
            <a:pPr lvl="1"/>
            <a:r>
              <a:rPr lang="en-US" altLang="zh-CN" sz="2000" dirty="0" err="1">
                <a:solidFill>
                  <a:srgbClr val="FF0000"/>
                </a:solidFill>
              </a:rPr>
              <a:t>toString</a:t>
            </a:r>
            <a:r>
              <a:rPr lang="en-US" altLang="zh-CN" sz="2000" dirty="0">
                <a:solidFill>
                  <a:srgbClr val="FF0000"/>
                </a:solidFill>
              </a:rPr>
              <a:t>()</a:t>
            </a:r>
            <a:r>
              <a:rPr lang="zh-CN" altLang="en-US" sz="2000" dirty="0">
                <a:solidFill>
                  <a:srgbClr val="FF0000"/>
                </a:solidFill>
              </a:rPr>
              <a:t>：把非字符串的数据类型转化为字符串，输出结果：包名.类名+@+16进制的哈希值；</a:t>
            </a:r>
            <a:endParaRPr lang="zh-CN" altLang="en-US" sz="2000" dirty="0">
              <a:solidFill>
                <a:srgbClr val="FF0000"/>
              </a:solidFill>
            </a:endParaRPr>
          </a:p>
          <a:p>
            <a:pPr lvl="1"/>
            <a:r>
              <a:rPr lang="en-US" altLang="zh-CN" sz="2000" dirty="0">
                <a:solidFill>
                  <a:srgbClr val="FF0000"/>
                </a:solidFill>
              </a:rPr>
              <a:t>equals()</a:t>
            </a:r>
            <a:r>
              <a:rPr lang="zh-CN" altLang="en-US" sz="2000" dirty="0">
                <a:solidFill>
                  <a:srgbClr val="FF0000"/>
                </a:solidFill>
              </a:rPr>
              <a:t>：用于检测一个对象是否等于另外一个对象；equals 方法判断两个对象是否具有相同的引用。如果两个对象具有相同的引用，则返回true，否者返回false；</a:t>
            </a:r>
            <a:r>
              <a:rPr lang="en-US" altLang="zh-CN" sz="2000" dirty="0" err="1">
                <a:solidFill>
                  <a:srgbClr val="FF0000"/>
                </a:solidFill>
              </a:rPr>
              <a:t>hashCode</a:t>
            </a:r>
            <a:r>
              <a:rPr lang="en-US" altLang="zh-CN" sz="2000" dirty="0">
                <a:solidFill>
                  <a:srgbClr val="FF0000"/>
                </a:solidFill>
              </a:rPr>
              <a:t>()</a:t>
            </a:r>
            <a:r>
              <a:rPr lang="zh-CN" altLang="en-US" sz="2000" dirty="0">
                <a:solidFill>
                  <a:srgbClr val="FF0000"/>
                </a:solidFill>
              </a:rPr>
              <a:t>：在散列存储结构中确定对象的存储地址，用hashcode来代表对象就是在hash表中的位置；</a:t>
            </a:r>
            <a:endParaRPr lang="zh-CN" altLang="en-US" sz="2000" dirty="0">
              <a:solidFill>
                <a:srgbClr val="FF0000"/>
              </a:solidFill>
            </a:endParaRPr>
          </a:p>
          <a:p>
            <a:pPr lvl="1"/>
            <a:r>
              <a:rPr lang="en-US" altLang="zh-CN" sz="2000" dirty="0"/>
              <a:t>notify()</a:t>
            </a:r>
            <a:r>
              <a:rPr lang="zh-CN" altLang="en-US" sz="2000" dirty="0"/>
              <a:t>：唤醒在此对象锁(监视器)上等待的单个线程。</a:t>
            </a:r>
            <a:endParaRPr lang="zh-CN" altLang="en-US" sz="2000" dirty="0"/>
          </a:p>
          <a:p>
            <a:pPr lvl="1"/>
            <a:r>
              <a:rPr lang="en-US" altLang="zh-CN" sz="2000" dirty="0" err="1"/>
              <a:t>notifyAll</a:t>
            </a:r>
            <a:r>
              <a:rPr lang="en-US" altLang="zh-CN" sz="2000" dirty="0"/>
              <a:t>()</a:t>
            </a:r>
            <a:r>
              <a:rPr lang="zh-CN" altLang="en-US" sz="2000" dirty="0"/>
              <a:t>：</a:t>
            </a:r>
            <a:r>
              <a:rPr lang="zh-CN" altLang="en-US" sz="2000" dirty="0">
                <a:sym typeface="+mn-ea"/>
              </a:rPr>
              <a:t>唤醒在此对象锁(监视器)上等待的所有线程</a:t>
            </a:r>
            <a:endParaRPr lang="en-US" altLang="zh-CN" sz="2000" dirty="0"/>
          </a:p>
          <a:p>
            <a:pPr lvl="1"/>
            <a:r>
              <a:rPr lang="en-US" altLang="zh-CN" sz="2000" dirty="0"/>
              <a:t>wait()</a:t>
            </a:r>
            <a:r>
              <a:rPr lang="zh-CN" altLang="en-US" sz="2000" dirty="0"/>
              <a:t>：当前线程释放对象锁(监视器)的拥有权，在其他线程调用此对象的 notify() 方法或 notifyAll() 方法前，当前线程处于等待状态。</a:t>
            </a:r>
            <a:endParaRPr lang="zh-CN" altLang="en-US" sz="2000" dirty="0"/>
          </a:p>
          <a:p>
            <a:pPr lvl="1"/>
            <a:r>
              <a:rPr lang="en-US" altLang="zh-CN" sz="2000" dirty="0" err="1"/>
              <a:t>getClass</a:t>
            </a:r>
            <a:r>
              <a:rPr lang="en-US" altLang="zh-CN" sz="2000" dirty="0"/>
              <a:t>()</a:t>
            </a:r>
            <a:r>
              <a:rPr lang="zh-CN" altLang="en-US" sz="2000" dirty="0"/>
              <a:t>：getClass() 返回此 Object 的运行时类</a:t>
            </a:r>
            <a:endParaRPr lang="zh-CN" altLang="en-US" sz="2000" dirty="0"/>
          </a:p>
        </p:txBody>
      </p:sp>
      <p:sp>
        <p:nvSpPr>
          <p:cNvPr id="3" name="标题 2"/>
          <p:cNvSpPr>
            <a:spLocks noGrp="1"/>
          </p:cNvSpPr>
          <p:nvPr>
            <p:ph type="title"/>
          </p:nvPr>
        </p:nvSpPr>
        <p:spPr/>
        <p:txBody>
          <a:bodyPr>
            <a:normAutofit/>
          </a:bodyPr>
          <a:lstStyle/>
          <a:p>
            <a:r>
              <a:rPr lang="en-US" altLang="zh-CN" dirty="0">
                <a:effectLst/>
              </a:rPr>
              <a:t>5.2.2  Object</a:t>
            </a:r>
            <a:r>
              <a:rPr lang="zh-CN" altLang="zh-CN" dirty="0">
                <a:effectLst/>
              </a:rPr>
              <a:t>类与重写</a:t>
            </a:r>
            <a:r>
              <a:rPr lang="en-US" altLang="zh-CN" dirty="0" err="1">
                <a:effectLst/>
              </a:rPr>
              <a:t>toString</a:t>
            </a:r>
            <a:r>
              <a:rPr lang="en-US" altLang="zh-CN" dirty="0">
                <a:effectLst/>
              </a:rPr>
              <a:t>()</a:t>
            </a:r>
            <a:r>
              <a:rPr lang="zh-CN" altLang="zh-CN" dirty="0">
                <a:effectLst/>
              </a:rPr>
              <a:t>方法</a:t>
            </a:r>
            <a:endParaRPr lang="zh-CN" altLang="en-US" dirty="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48970" y="1489710"/>
            <a:ext cx="8229600" cy="4525645"/>
          </a:xfrm>
        </p:spPr>
        <p:txBody>
          <a:bodyPr/>
          <a:lstStyle/>
          <a:p>
            <a:r>
              <a:rPr lang="en-US" altLang="zh-CN" dirty="0" err="1"/>
              <a:t>toString</a:t>
            </a:r>
            <a:r>
              <a:rPr lang="en-US" altLang="zh-CN" dirty="0"/>
              <a:t>()</a:t>
            </a:r>
            <a:r>
              <a:rPr lang="zh-CN" altLang="zh-CN" dirty="0"/>
              <a:t>方法</a:t>
            </a:r>
            <a:r>
              <a:rPr lang="zh-CN" altLang="en-US" dirty="0"/>
              <a:t>：</a:t>
            </a:r>
            <a:r>
              <a:rPr lang="zh-CN" altLang="zh-CN" dirty="0"/>
              <a:t>对对象的文字描述，返回一个字符串</a:t>
            </a:r>
            <a:r>
              <a:rPr lang="zh-CN" altLang="en-US" dirty="0"/>
              <a:t>。</a:t>
            </a:r>
            <a:endParaRPr lang="en-US" altLang="zh-CN" dirty="0"/>
          </a:p>
          <a:p>
            <a:r>
              <a:rPr lang="zh-CN" altLang="zh-CN" dirty="0"/>
              <a:t>如果在新创建的类中重写</a:t>
            </a:r>
            <a:r>
              <a:rPr lang="en-US" altLang="zh-CN" dirty="0" err="1"/>
              <a:t>toString</a:t>
            </a:r>
            <a:r>
              <a:rPr lang="en-US" altLang="zh-CN" dirty="0"/>
              <a:t> ()</a:t>
            </a:r>
            <a:r>
              <a:rPr lang="zh-CN" altLang="zh-CN" dirty="0"/>
              <a:t>方法，返回一个与该类具体相关的字符串，则打印对象的操作将变得非常简单，直接调用</a:t>
            </a:r>
            <a:r>
              <a:rPr lang="en-US" altLang="zh-CN" dirty="0" err="1"/>
              <a:t>System.</a:t>
            </a:r>
            <a:r>
              <a:rPr lang="en-US" altLang="zh-CN" i="1" dirty="0" err="1"/>
              <a:t>out</a:t>
            </a:r>
            <a:r>
              <a:rPr lang="en-US" altLang="zh-CN" dirty="0" err="1"/>
              <a:t>.println</a:t>
            </a:r>
            <a:r>
              <a:rPr lang="en-US" altLang="zh-CN" dirty="0"/>
              <a:t>()</a:t>
            </a:r>
            <a:r>
              <a:rPr lang="zh-CN" altLang="zh-CN" dirty="0"/>
              <a:t>方法即可。正因为如此，</a:t>
            </a:r>
            <a:r>
              <a:rPr lang="en-US" altLang="zh-CN" dirty="0" err="1"/>
              <a:t>toString</a:t>
            </a:r>
            <a:r>
              <a:rPr lang="en-US" altLang="zh-CN" dirty="0"/>
              <a:t>()</a:t>
            </a:r>
            <a:r>
              <a:rPr lang="zh-CN" altLang="zh-CN" dirty="0"/>
              <a:t>方法通常都会被重写。</a:t>
            </a:r>
            <a:endParaRPr lang="zh-CN" altLang="en-US" dirty="0"/>
          </a:p>
        </p:txBody>
      </p:sp>
      <p:sp>
        <p:nvSpPr>
          <p:cNvPr id="3" name="标题 2"/>
          <p:cNvSpPr>
            <a:spLocks noGrp="1"/>
          </p:cNvSpPr>
          <p:nvPr>
            <p:ph type="title"/>
          </p:nvPr>
        </p:nvSpPr>
        <p:spPr/>
        <p:txBody>
          <a:bodyPr>
            <a:normAutofit/>
          </a:bodyPr>
          <a:lstStyle/>
          <a:p>
            <a:r>
              <a:rPr lang="en-US" altLang="zh-CN" dirty="0">
                <a:effectLst/>
              </a:rPr>
              <a:t>5.2.2  Object</a:t>
            </a:r>
            <a:r>
              <a:rPr lang="zh-CN" altLang="zh-CN" dirty="0">
                <a:effectLst/>
              </a:rPr>
              <a:t>类与重写</a:t>
            </a:r>
            <a:r>
              <a:rPr lang="en-US" altLang="zh-CN" dirty="0" err="1">
                <a:effectLst/>
              </a:rPr>
              <a:t>toString</a:t>
            </a:r>
            <a:r>
              <a:rPr lang="en-US" altLang="zh-CN" dirty="0">
                <a:effectLst/>
              </a:rPr>
              <a:t>()</a:t>
            </a:r>
            <a:r>
              <a:rPr lang="zh-CN" altLang="zh-CN" dirty="0">
                <a:effectLst/>
              </a:rPr>
              <a:t>方法</a:t>
            </a:r>
            <a:endParaRPr lang="zh-CN" altLang="en-US"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9430" y="1400810"/>
            <a:ext cx="8229600" cy="579120"/>
          </a:xfrm>
        </p:spPr>
        <p:txBody>
          <a:bodyPr>
            <a:normAutofit/>
          </a:bodyPr>
          <a:lstStyle/>
          <a:p>
            <a:pPr marL="109855" indent="0">
              <a:buNone/>
            </a:pPr>
            <a:r>
              <a:rPr lang="zh-CN" altLang="zh-CN" dirty="0"/>
              <a:t>【例</a:t>
            </a:r>
            <a:r>
              <a:rPr lang="en-US" altLang="zh-CN" dirty="0"/>
              <a:t>5-5</a:t>
            </a:r>
            <a:r>
              <a:rPr lang="zh-CN" altLang="zh-CN" dirty="0"/>
              <a:t>】在</a:t>
            </a:r>
            <a:r>
              <a:rPr lang="en-US" altLang="zh-CN" dirty="0" err="1"/>
              <a:t>DeliveryMan</a:t>
            </a:r>
            <a:r>
              <a:rPr lang="zh-CN" altLang="zh-CN" dirty="0"/>
              <a:t>类中重写</a:t>
            </a:r>
            <a:r>
              <a:rPr lang="en-US" altLang="zh-CN" dirty="0" err="1"/>
              <a:t>toString</a:t>
            </a:r>
            <a:r>
              <a:rPr lang="zh-CN" altLang="zh-CN" dirty="0"/>
              <a:t>方法。</a:t>
            </a:r>
            <a:endParaRPr lang="zh-CN" altLang="zh-CN" dirty="0"/>
          </a:p>
        </p:txBody>
      </p:sp>
      <p:sp>
        <p:nvSpPr>
          <p:cNvPr id="3" name="标题 2"/>
          <p:cNvSpPr>
            <a:spLocks noGrp="1"/>
          </p:cNvSpPr>
          <p:nvPr>
            <p:ph type="title"/>
          </p:nvPr>
        </p:nvSpPr>
        <p:spPr/>
        <p:txBody>
          <a:bodyPr>
            <a:normAutofit/>
          </a:bodyPr>
          <a:lstStyle/>
          <a:p>
            <a:r>
              <a:rPr lang="en-US" altLang="zh-CN" dirty="0">
                <a:effectLst/>
              </a:rPr>
              <a:t>5.2.2  Object</a:t>
            </a:r>
            <a:r>
              <a:rPr lang="zh-CN" altLang="zh-CN" dirty="0">
                <a:effectLst/>
              </a:rPr>
              <a:t>类与重写</a:t>
            </a:r>
            <a:r>
              <a:rPr lang="en-US" altLang="zh-CN" dirty="0" err="1">
                <a:effectLst/>
              </a:rPr>
              <a:t>toString</a:t>
            </a:r>
            <a:r>
              <a:rPr lang="en-US" altLang="zh-CN" dirty="0">
                <a:effectLst/>
              </a:rPr>
              <a:t>()</a:t>
            </a:r>
            <a:r>
              <a:rPr lang="zh-CN" altLang="zh-CN" dirty="0">
                <a:effectLst/>
              </a:rPr>
              <a:t>方法</a:t>
            </a:r>
            <a:endParaRPr lang="zh-CN" altLang="en-US" dirty="0"/>
          </a:p>
        </p:txBody>
      </p:sp>
      <p:sp>
        <p:nvSpPr>
          <p:cNvPr id="4" name="矩形 3"/>
          <p:cNvSpPr/>
          <p:nvPr/>
        </p:nvSpPr>
        <p:spPr>
          <a:xfrm>
            <a:off x="827584" y="2111945"/>
            <a:ext cx="7776864" cy="369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auto"/>
            <a:r>
              <a:rPr lang="en-US" altLang="zh-CN" b="1" dirty="0"/>
              <a:t>public class </a:t>
            </a:r>
            <a:r>
              <a:rPr lang="en-US" altLang="zh-CN" dirty="0" err="1"/>
              <a:t>DeliveryMan</a:t>
            </a:r>
            <a:r>
              <a:rPr lang="en-US" altLang="zh-CN" dirty="0"/>
              <a:t> </a:t>
            </a:r>
            <a:r>
              <a:rPr lang="en-US" altLang="zh-CN" b="1" dirty="0"/>
              <a:t>extends</a:t>
            </a:r>
            <a:r>
              <a:rPr lang="en-US" altLang="zh-CN" dirty="0"/>
              <a:t> Person {</a:t>
            </a:r>
            <a:endParaRPr lang="zh-CN" altLang="zh-CN" dirty="0"/>
          </a:p>
          <a:p>
            <a:pPr fontAlgn="auto"/>
            <a:r>
              <a:rPr lang="en-US" altLang="zh-CN" dirty="0"/>
              <a:t>	</a:t>
            </a:r>
            <a:r>
              <a:rPr lang="en-US" altLang="zh-CN" b="1" dirty="0"/>
              <a:t>private</a:t>
            </a:r>
            <a:r>
              <a:rPr lang="en-US" altLang="zh-CN" dirty="0"/>
              <a:t> String[] </a:t>
            </a:r>
            <a:r>
              <a:rPr lang="en-US" altLang="zh-CN" dirty="0" err="1"/>
              <a:t>deliveryArea</a:t>
            </a:r>
            <a:r>
              <a:rPr lang="en-US" altLang="zh-CN" dirty="0"/>
              <a:t>;	</a:t>
            </a:r>
            <a:endParaRPr lang="zh-CN" altLang="zh-CN" dirty="0"/>
          </a:p>
          <a:p>
            <a:pPr fontAlgn="auto"/>
            <a:r>
              <a:rPr lang="en-US" altLang="zh-CN" dirty="0"/>
              <a:t>……</a:t>
            </a:r>
            <a:endParaRPr lang="zh-CN" altLang="zh-CN" dirty="0"/>
          </a:p>
          <a:p>
            <a:pPr fontAlgn="auto"/>
            <a:r>
              <a:rPr lang="en-US" altLang="zh-CN" dirty="0"/>
              <a:t>	</a:t>
            </a:r>
            <a:r>
              <a:rPr lang="en-US" altLang="zh-CN" b="1" dirty="0"/>
              <a:t>public</a:t>
            </a:r>
            <a:r>
              <a:rPr lang="en-US" altLang="zh-CN" dirty="0"/>
              <a:t> String </a:t>
            </a:r>
            <a:r>
              <a:rPr lang="en-US" altLang="zh-CN" dirty="0" err="1"/>
              <a:t>toString</a:t>
            </a:r>
            <a:r>
              <a:rPr lang="en-US" altLang="zh-CN" dirty="0"/>
              <a:t>(){</a:t>
            </a:r>
            <a:endParaRPr lang="zh-CN" altLang="zh-CN" dirty="0"/>
          </a:p>
          <a:p>
            <a:pPr fontAlgn="auto"/>
            <a:r>
              <a:rPr lang="en-US" altLang="zh-CN" dirty="0"/>
              <a:t>		String </a:t>
            </a:r>
            <a:r>
              <a:rPr lang="en-US" altLang="zh-CN" dirty="0" err="1"/>
              <a:t>str</a:t>
            </a:r>
            <a:r>
              <a:rPr lang="en-US" altLang="zh-CN" dirty="0"/>
              <a:t> = </a:t>
            </a:r>
            <a:r>
              <a:rPr lang="en-US" altLang="zh-CN" dirty="0" err="1"/>
              <a:t>getId</a:t>
            </a:r>
            <a:r>
              <a:rPr lang="en-US" altLang="zh-CN" dirty="0"/>
              <a:t>()+","+</a:t>
            </a:r>
            <a:r>
              <a:rPr lang="en-US" altLang="zh-CN" dirty="0" err="1"/>
              <a:t>getName</a:t>
            </a:r>
            <a:r>
              <a:rPr lang="en-US" altLang="zh-CN" dirty="0"/>
              <a:t>()+"\n</a:t>
            </a:r>
            <a:r>
              <a:rPr lang="zh-CN" altLang="zh-CN" dirty="0"/>
              <a:t>配送范围</a:t>
            </a:r>
            <a:r>
              <a:rPr lang="en-US" altLang="zh-CN" dirty="0"/>
              <a:t>:";</a:t>
            </a:r>
            <a:endParaRPr lang="zh-CN" altLang="zh-CN" dirty="0"/>
          </a:p>
          <a:p>
            <a:pPr fontAlgn="auto"/>
            <a:r>
              <a:rPr lang="en-US" altLang="zh-CN" dirty="0"/>
              <a:t>		</a:t>
            </a:r>
            <a:r>
              <a:rPr lang="en-US" altLang="zh-CN" b="1" dirty="0" err="1"/>
              <a:t>int</a:t>
            </a:r>
            <a:r>
              <a:rPr lang="en-US" altLang="zh-CN" b="1" dirty="0"/>
              <a:t> </a:t>
            </a:r>
            <a:r>
              <a:rPr lang="en-US" altLang="zh-CN" dirty="0"/>
              <a:t>i;</a:t>
            </a:r>
            <a:endParaRPr lang="zh-CN" altLang="zh-CN" dirty="0"/>
          </a:p>
          <a:p>
            <a:pPr fontAlgn="auto"/>
            <a:r>
              <a:rPr lang="en-US" altLang="zh-CN" dirty="0"/>
              <a:t>		</a:t>
            </a:r>
            <a:r>
              <a:rPr lang="en-US" altLang="zh-CN" b="1" dirty="0"/>
              <a:t>for</a:t>
            </a:r>
            <a:r>
              <a:rPr lang="en-US" altLang="zh-CN" dirty="0"/>
              <a:t>(i=0; i&lt;deliveryArea.length-1; i++){//</a:t>
            </a:r>
            <a:r>
              <a:rPr lang="zh-CN" altLang="zh-CN" dirty="0"/>
              <a:t>除最后一个外，都有一个逗号</a:t>
            </a:r>
            <a:endParaRPr lang="zh-CN" altLang="zh-CN" dirty="0"/>
          </a:p>
          <a:p>
            <a:pPr fontAlgn="auto"/>
            <a:r>
              <a:rPr lang="en-US" altLang="zh-CN" dirty="0"/>
              <a:t>			</a:t>
            </a:r>
            <a:r>
              <a:rPr lang="en-US" altLang="zh-CN" dirty="0" err="1"/>
              <a:t>str</a:t>
            </a:r>
            <a:r>
              <a:rPr lang="en-US" altLang="zh-CN" dirty="0"/>
              <a:t>+=</a:t>
            </a:r>
            <a:r>
              <a:rPr lang="en-US" altLang="zh-CN" dirty="0" err="1"/>
              <a:t>deliveryArea</a:t>
            </a:r>
            <a:r>
              <a:rPr lang="en-US" altLang="zh-CN" dirty="0"/>
              <a:t>[i]+",";</a:t>
            </a:r>
            <a:endParaRPr lang="zh-CN" altLang="zh-CN" dirty="0"/>
          </a:p>
          <a:p>
            <a:pPr fontAlgn="auto"/>
            <a:r>
              <a:rPr lang="en-US" altLang="zh-CN" dirty="0"/>
              <a:t>		}</a:t>
            </a:r>
            <a:endParaRPr lang="zh-CN" altLang="zh-CN" dirty="0"/>
          </a:p>
          <a:p>
            <a:pPr fontAlgn="auto"/>
            <a:r>
              <a:rPr lang="en-US" altLang="zh-CN" dirty="0"/>
              <a:t>		</a:t>
            </a:r>
            <a:r>
              <a:rPr lang="en-US" altLang="zh-CN" b="1" dirty="0"/>
              <a:t>return </a:t>
            </a:r>
            <a:r>
              <a:rPr lang="en-US" altLang="zh-CN" dirty="0" err="1"/>
              <a:t>str+deliveryArea</a:t>
            </a:r>
            <a:r>
              <a:rPr lang="en-US" altLang="zh-CN" dirty="0"/>
              <a:t>[i];</a:t>
            </a:r>
            <a:endParaRPr lang="zh-CN" altLang="zh-CN" dirty="0"/>
          </a:p>
          <a:p>
            <a:pPr fontAlgn="auto"/>
            <a:r>
              <a:rPr lang="en-US" altLang="zh-CN" dirty="0"/>
              <a:t>	}</a:t>
            </a:r>
            <a:endParaRPr lang="zh-CN" altLang="zh-CN" dirty="0"/>
          </a:p>
          <a:p>
            <a:r>
              <a:rPr lang="en-US" altLang="zh-CN" dirty="0"/>
              <a:t>}</a:t>
            </a:r>
            <a:endParaRPr lang="zh-CN" altLang="zh-CN" dirty="0"/>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71525" y="1432560"/>
            <a:ext cx="8229600" cy="579120"/>
          </a:xfrm>
        </p:spPr>
        <p:txBody>
          <a:bodyPr>
            <a:normAutofit/>
          </a:bodyPr>
          <a:lstStyle/>
          <a:p>
            <a:pPr marL="109855" indent="0">
              <a:buNone/>
            </a:pPr>
            <a:r>
              <a:rPr lang="zh-CN" altLang="zh-CN" dirty="0"/>
              <a:t>【例</a:t>
            </a:r>
            <a:r>
              <a:rPr lang="en-US" altLang="zh-CN" dirty="0"/>
              <a:t>5-5</a:t>
            </a:r>
            <a:r>
              <a:rPr lang="zh-CN" altLang="zh-CN" dirty="0"/>
              <a:t>】在</a:t>
            </a:r>
            <a:r>
              <a:rPr lang="en-US" altLang="zh-CN" dirty="0" err="1"/>
              <a:t>DeliveryMan</a:t>
            </a:r>
            <a:r>
              <a:rPr lang="zh-CN" altLang="zh-CN" dirty="0"/>
              <a:t>类中重写</a:t>
            </a:r>
            <a:r>
              <a:rPr lang="en-US" altLang="zh-CN" dirty="0" err="1"/>
              <a:t>toString</a:t>
            </a:r>
            <a:r>
              <a:rPr lang="zh-CN" altLang="zh-CN" dirty="0"/>
              <a:t>方法。</a:t>
            </a:r>
            <a:endParaRPr lang="zh-CN" altLang="zh-CN" dirty="0"/>
          </a:p>
        </p:txBody>
      </p:sp>
      <p:sp>
        <p:nvSpPr>
          <p:cNvPr id="3" name="标题 2"/>
          <p:cNvSpPr>
            <a:spLocks noGrp="1"/>
          </p:cNvSpPr>
          <p:nvPr>
            <p:ph type="title"/>
          </p:nvPr>
        </p:nvSpPr>
        <p:spPr/>
        <p:txBody>
          <a:bodyPr>
            <a:normAutofit/>
          </a:bodyPr>
          <a:lstStyle/>
          <a:p>
            <a:r>
              <a:rPr lang="en-US" altLang="zh-CN" dirty="0">
                <a:effectLst/>
              </a:rPr>
              <a:t>5.2.2  Object</a:t>
            </a:r>
            <a:r>
              <a:rPr lang="zh-CN" altLang="zh-CN" dirty="0">
                <a:effectLst/>
              </a:rPr>
              <a:t>类与重写</a:t>
            </a:r>
            <a:r>
              <a:rPr lang="en-US" altLang="zh-CN" dirty="0" err="1">
                <a:effectLst/>
              </a:rPr>
              <a:t>toString</a:t>
            </a:r>
            <a:r>
              <a:rPr lang="en-US" altLang="zh-CN" dirty="0">
                <a:effectLst/>
              </a:rPr>
              <a:t>()</a:t>
            </a:r>
            <a:r>
              <a:rPr lang="zh-CN" altLang="zh-CN" dirty="0">
                <a:effectLst/>
              </a:rPr>
              <a:t>方法</a:t>
            </a:r>
            <a:endParaRPr lang="zh-CN" altLang="en-US" dirty="0"/>
          </a:p>
        </p:txBody>
      </p:sp>
      <p:sp>
        <p:nvSpPr>
          <p:cNvPr id="4" name="矩形 3"/>
          <p:cNvSpPr/>
          <p:nvPr/>
        </p:nvSpPr>
        <p:spPr>
          <a:xfrm>
            <a:off x="827584" y="2204864"/>
            <a:ext cx="7776864" cy="3138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fontAlgn="auto"/>
            <a:r>
              <a:rPr lang="en-US" altLang="zh-CN" b="1" dirty="0"/>
              <a:t>public class</a:t>
            </a:r>
            <a:r>
              <a:rPr lang="en-US" altLang="zh-CN" dirty="0"/>
              <a:t> Test {</a:t>
            </a:r>
            <a:endParaRPr lang="zh-CN" altLang="zh-CN" dirty="0"/>
          </a:p>
          <a:p>
            <a:pPr fontAlgn="auto"/>
            <a:r>
              <a:rPr lang="en-US" altLang="zh-CN" dirty="0"/>
              <a:t>	</a:t>
            </a:r>
            <a:r>
              <a:rPr lang="en-US" altLang="zh-CN" b="1" dirty="0"/>
              <a:t>public static void</a:t>
            </a:r>
            <a:r>
              <a:rPr lang="en-US" altLang="zh-CN" dirty="0"/>
              <a:t> main(String[] </a:t>
            </a:r>
            <a:r>
              <a:rPr lang="en-US" altLang="zh-CN" dirty="0" err="1"/>
              <a:t>args</a:t>
            </a:r>
            <a:r>
              <a:rPr lang="en-US" altLang="zh-CN" dirty="0"/>
              <a:t>) {</a:t>
            </a:r>
            <a:endParaRPr lang="zh-CN" altLang="zh-CN" dirty="0"/>
          </a:p>
          <a:p>
            <a:pPr fontAlgn="auto"/>
            <a:r>
              <a:rPr lang="en-US" altLang="zh-CN" dirty="0"/>
              <a:t>		</a:t>
            </a:r>
            <a:r>
              <a:rPr lang="en-US" altLang="zh-CN" dirty="0" err="1"/>
              <a:t>DeliveryMan</a:t>
            </a:r>
            <a:r>
              <a:rPr lang="en-US" altLang="zh-CN" dirty="0"/>
              <a:t> </a:t>
            </a:r>
            <a:r>
              <a:rPr lang="en-US" altLang="zh-CN" dirty="0" err="1"/>
              <a:t>dm</a:t>
            </a:r>
            <a:r>
              <a:rPr lang="en-US" altLang="zh-CN" dirty="0"/>
              <a:t> = </a:t>
            </a:r>
            <a:r>
              <a:rPr lang="en-US" altLang="zh-CN" b="1" dirty="0"/>
              <a:t>new </a:t>
            </a:r>
            <a:r>
              <a:rPr lang="en-US" altLang="zh-CN" dirty="0" err="1"/>
              <a:t>DeliveryMan</a:t>
            </a:r>
            <a:r>
              <a:rPr lang="en-US" altLang="zh-CN" dirty="0"/>
              <a:t>();</a:t>
            </a:r>
            <a:endParaRPr lang="zh-CN" altLang="zh-CN" dirty="0"/>
          </a:p>
          <a:p>
            <a:pPr fontAlgn="auto"/>
            <a:r>
              <a:rPr lang="en-US" altLang="zh-CN" dirty="0"/>
              <a:t>		</a:t>
            </a:r>
            <a:r>
              <a:rPr lang="en-US" altLang="zh-CN" dirty="0" err="1"/>
              <a:t>dm.setId</a:t>
            </a:r>
            <a:r>
              <a:rPr lang="en-US" altLang="zh-CN" dirty="0"/>
              <a:t>("007");</a:t>
            </a:r>
            <a:endParaRPr lang="zh-CN" altLang="zh-CN" dirty="0"/>
          </a:p>
          <a:p>
            <a:pPr fontAlgn="auto"/>
            <a:r>
              <a:rPr lang="en-US" altLang="zh-CN" dirty="0"/>
              <a:t>		</a:t>
            </a:r>
            <a:r>
              <a:rPr lang="en-US" altLang="zh-CN" dirty="0" err="1"/>
              <a:t>dm.setName</a:t>
            </a:r>
            <a:r>
              <a:rPr lang="en-US" altLang="zh-CN" dirty="0"/>
              <a:t>("Bang");</a:t>
            </a:r>
            <a:endParaRPr lang="zh-CN" altLang="zh-CN" dirty="0"/>
          </a:p>
          <a:p>
            <a:pPr fontAlgn="auto"/>
            <a:r>
              <a:rPr lang="en-US" altLang="zh-CN" dirty="0"/>
              <a:t>		</a:t>
            </a:r>
            <a:endParaRPr lang="zh-CN" altLang="zh-CN" dirty="0"/>
          </a:p>
          <a:p>
            <a:pPr fontAlgn="auto"/>
            <a:r>
              <a:rPr lang="en-US" altLang="zh-CN" dirty="0"/>
              <a:t>		</a:t>
            </a:r>
            <a:r>
              <a:rPr lang="en-US" altLang="zh-CN" dirty="0" err="1"/>
              <a:t>dm.setDeliveryArea</a:t>
            </a:r>
            <a:r>
              <a:rPr lang="en-US" altLang="zh-CN" dirty="0"/>
              <a:t>(</a:t>
            </a:r>
            <a:r>
              <a:rPr lang="en-US" altLang="zh-CN" b="1" dirty="0"/>
              <a:t>new</a:t>
            </a:r>
            <a:r>
              <a:rPr lang="en-US" altLang="zh-CN" dirty="0"/>
              <a:t> String[]{"</a:t>
            </a:r>
            <a:r>
              <a:rPr lang="zh-CN" altLang="zh-CN" dirty="0"/>
              <a:t>南锣鼓巷</a:t>
            </a:r>
            <a:r>
              <a:rPr lang="en-US" altLang="zh-CN" dirty="0"/>
              <a:t>","</a:t>
            </a:r>
            <a:r>
              <a:rPr lang="zh-CN" altLang="zh-CN" dirty="0"/>
              <a:t>烟袋斜街</a:t>
            </a:r>
            <a:r>
              <a:rPr lang="en-US" altLang="zh-CN" dirty="0"/>
              <a:t>","</a:t>
            </a:r>
            <a:r>
              <a:rPr lang="zh-CN" altLang="zh-CN" dirty="0"/>
              <a:t>雨儿胡同</a:t>
            </a:r>
            <a:r>
              <a:rPr lang="en-US" altLang="zh-CN" dirty="0"/>
              <a:t>","</a:t>
            </a:r>
            <a:r>
              <a:rPr lang="zh-CN" altLang="zh-CN" dirty="0"/>
              <a:t>帽儿胡同</a:t>
            </a:r>
            <a:r>
              <a:rPr lang="en-US" altLang="zh-CN" dirty="0"/>
              <a:t>","</a:t>
            </a:r>
            <a:r>
              <a:rPr lang="zh-CN" altLang="zh-CN" dirty="0"/>
              <a:t>黑芝麻胡同</a:t>
            </a:r>
            <a:r>
              <a:rPr lang="en-US" altLang="zh-CN" dirty="0"/>
              <a:t>"});</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a:t>
            </a:r>
            <a:r>
              <a:rPr lang="zh-CN" altLang="zh-CN" dirty="0"/>
              <a:t>快递员信息</a:t>
            </a:r>
            <a:r>
              <a:rPr lang="en-US" altLang="zh-CN" dirty="0"/>
              <a:t>:"+</a:t>
            </a:r>
            <a:r>
              <a:rPr lang="en-US" altLang="zh-CN" dirty="0" err="1"/>
              <a:t>dm</a:t>
            </a:r>
            <a:r>
              <a:rPr lang="en-US" altLang="zh-CN" dirty="0"/>
              <a:t>);</a:t>
            </a:r>
            <a:endParaRPr lang="zh-CN" altLang="zh-CN" dirty="0"/>
          </a:p>
          <a:p>
            <a:pPr fontAlgn="auto"/>
            <a:r>
              <a:rPr lang="en-US" altLang="zh-CN" dirty="0"/>
              <a:t>	}</a:t>
            </a:r>
            <a:endParaRPr lang="zh-CN" altLang="zh-CN" dirty="0"/>
          </a:p>
          <a:p>
            <a:r>
              <a:rPr lang="en-US" altLang="zh-CN" dirty="0"/>
              <a:t>}</a:t>
            </a:r>
            <a:endParaRPr lang="zh-CN" altLang="en-US" dirty="0"/>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71525" y="1473200"/>
            <a:ext cx="8229600" cy="4525645"/>
          </a:xfrm>
        </p:spPr>
        <p:txBody>
          <a:bodyPr/>
          <a:lstStyle/>
          <a:p>
            <a:r>
              <a:rPr lang="zh-CN" altLang="zh-CN" dirty="0"/>
              <a:t>如果子类重写了父类的方法，那么在子类对象默认调用的是自己重写后的方法，如何能调用父类被重写了的方法呢，可以使用</a:t>
            </a:r>
            <a:r>
              <a:rPr lang="en-US" altLang="zh-CN" dirty="0"/>
              <a:t>super</a:t>
            </a:r>
            <a:r>
              <a:rPr lang="zh-CN" altLang="zh-CN" dirty="0"/>
              <a:t>。</a:t>
            </a:r>
            <a:endParaRPr lang="en-US" altLang="zh-CN" dirty="0"/>
          </a:p>
          <a:p>
            <a:r>
              <a:rPr lang="en-US" altLang="zh-CN" dirty="0"/>
              <a:t>super</a:t>
            </a:r>
            <a:r>
              <a:rPr lang="zh-CN" altLang="zh-CN" dirty="0"/>
              <a:t>是</a:t>
            </a:r>
            <a:r>
              <a:rPr lang="en-US" altLang="zh-CN" dirty="0"/>
              <a:t>Java</a:t>
            </a:r>
            <a:r>
              <a:rPr lang="zh-CN" altLang="zh-CN" dirty="0"/>
              <a:t>提供的一个关键字，用于对象调用它从父类继承得到的数据成员或方法（通常在子类成员与父类成员同名的情况下使用，否则画蛇添足）。</a:t>
            </a:r>
            <a:endParaRPr lang="en-US" altLang="zh-CN" dirty="0"/>
          </a:p>
          <a:p>
            <a:r>
              <a:rPr lang="zh-CN" altLang="zh-CN" dirty="0"/>
              <a:t>与</a:t>
            </a:r>
            <a:r>
              <a:rPr lang="en-US" altLang="zh-CN" dirty="0"/>
              <a:t>this</a:t>
            </a:r>
            <a:r>
              <a:rPr lang="zh-CN" altLang="zh-CN" dirty="0"/>
              <a:t>一样，</a:t>
            </a:r>
            <a:r>
              <a:rPr lang="en-US" altLang="zh-CN" dirty="0"/>
              <a:t>super</a:t>
            </a:r>
            <a:r>
              <a:rPr lang="zh-CN" altLang="zh-CN" dirty="0"/>
              <a:t>也不能出现在</a:t>
            </a:r>
            <a:r>
              <a:rPr lang="en-US" altLang="zh-CN" dirty="0"/>
              <a:t>static</a:t>
            </a:r>
            <a:r>
              <a:rPr lang="zh-CN" altLang="zh-CN" dirty="0"/>
              <a:t>修饰的方法中。</a:t>
            </a:r>
            <a:endParaRPr lang="zh-CN" altLang="en-US" dirty="0"/>
          </a:p>
        </p:txBody>
      </p:sp>
      <p:sp>
        <p:nvSpPr>
          <p:cNvPr id="3" name="标题 2"/>
          <p:cNvSpPr>
            <a:spLocks noGrp="1"/>
          </p:cNvSpPr>
          <p:nvPr>
            <p:ph type="title"/>
          </p:nvPr>
        </p:nvSpPr>
        <p:spPr/>
        <p:txBody>
          <a:bodyPr>
            <a:normAutofit/>
          </a:bodyPr>
          <a:lstStyle/>
          <a:p>
            <a:r>
              <a:rPr lang="en-US" altLang="zh-CN" dirty="0">
                <a:effectLst/>
              </a:rPr>
              <a:t>5.2.3  </a:t>
            </a:r>
            <a:r>
              <a:rPr lang="zh-CN" altLang="zh-CN" dirty="0">
                <a:effectLst/>
              </a:rPr>
              <a:t>调用父类被重写的方法</a:t>
            </a:r>
            <a:endParaRPr lang="zh-CN" altLang="en-US" dirty="0"/>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75005" y="1140460"/>
            <a:ext cx="8229600" cy="579120"/>
          </a:xfrm>
        </p:spPr>
        <p:txBody>
          <a:bodyPr/>
          <a:lstStyle/>
          <a:p>
            <a:pPr marL="109855" indent="0">
              <a:buNone/>
            </a:pPr>
            <a:r>
              <a:rPr lang="zh-CN" altLang="zh-CN" dirty="0"/>
              <a:t>【例</a:t>
            </a:r>
            <a:r>
              <a:rPr lang="en-US" altLang="zh-CN" dirty="0"/>
              <a:t>5-6</a:t>
            </a:r>
            <a:r>
              <a:rPr lang="zh-CN" altLang="zh-CN" dirty="0"/>
              <a:t>】利用</a:t>
            </a:r>
            <a:r>
              <a:rPr lang="en-US" altLang="zh-CN" dirty="0"/>
              <a:t>super</a:t>
            </a:r>
            <a:r>
              <a:rPr lang="zh-CN" altLang="zh-CN" dirty="0"/>
              <a:t>调用父类的同名方法。</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5.2.3  </a:t>
            </a:r>
            <a:r>
              <a:rPr lang="zh-CN" altLang="zh-CN" dirty="0">
                <a:effectLst/>
              </a:rPr>
              <a:t>调用父类被重写的方法</a:t>
            </a:r>
            <a:endParaRPr lang="zh-CN" altLang="en-US" dirty="0"/>
          </a:p>
        </p:txBody>
      </p:sp>
      <p:sp>
        <p:nvSpPr>
          <p:cNvPr id="4" name="矩形 3"/>
          <p:cNvSpPr/>
          <p:nvPr/>
        </p:nvSpPr>
        <p:spPr>
          <a:xfrm>
            <a:off x="846128" y="1719853"/>
            <a:ext cx="7704856" cy="4523105"/>
          </a:xfrm>
          <a:prstGeom prst="rect">
            <a:avLst/>
          </a:prstGeom>
        </p:spPr>
        <p:txBody>
          <a:bodyPr wrap="square">
            <a:spAutoFit/>
          </a:bodyPr>
          <a:lstStyle/>
          <a:p>
            <a:pPr fontAlgn="auto"/>
            <a:r>
              <a:rPr lang="en-US" altLang="zh-CN" b="1" dirty="0"/>
              <a:t>public class</a:t>
            </a:r>
            <a:r>
              <a:rPr lang="en-US" altLang="zh-CN" dirty="0"/>
              <a:t> Animal {</a:t>
            </a:r>
            <a:endParaRPr lang="zh-CN" altLang="zh-CN" dirty="0"/>
          </a:p>
          <a:p>
            <a:pPr fontAlgn="auto"/>
            <a:r>
              <a:rPr lang="en-US" altLang="zh-CN" dirty="0"/>
              <a:t>	</a:t>
            </a:r>
            <a:r>
              <a:rPr lang="en-US" altLang="zh-CN" b="1" dirty="0"/>
              <a:t>public void</a:t>
            </a:r>
            <a:r>
              <a:rPr lang="en-US" altLang="zh-CN" dirty="0"/>
              <a:t> move(){</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a:t>
            </a:r>
            <a:r>
              <a:rPr lang="zh-CN" altLang="zh-CN" dirty="0"/>
              <a:t>我可以</a:t>
            </a:r>
            <a:r>
              <a:rPr lang="en-US" altLang="zh-CN" dirty="0"/>
              <a:t>move...");</a:t>
            </a:r>
            <a:endParaRPr lang="zh-CN" altLang="zh-CN" dirty="0"/>
          </a:p>
          <a:p>
            <a:pPr fontAlgn="auto"/>
            <a:r>
              <a:rPr lang="en-US" altLang="zh-CN" dirty="0"/>
              <a:t>	}</a:t>
            </a:r>
            <a:endParaRPr lang="zh-CN" altLang="zh-CN" dirty="0"/>
          </a:p>
          <a:p>
            <a:r>
              <a:rPr lang="en-US" altLang="zh-CN" dirty="0"/>
              <a:t>}</a:t>
            </a:r>
            <a:endParaRPr lang="zh-CN" altLang="zh-CN" dirty="0"/>
          </a:p>
          <a:p>
            <a:pPr fontAlgn="auto"/>
            <a:r>
              <a:rPr lang="en-US" altLang="zh-CN" b="1" dirty="0"/>
              <a:t>public class</a:t>
            </a:r>
            <a:r>
              <a:rPr lang="en-US" altLang="zh-CN" dirty="0"/>
              <a:t> Bird </a:t>
            </a:r>
            <a:r>
              <a:rPr lang="en-US" altLang="zh-CN" b="1" dirty="0"/>
              <a:t>extends</a:t>
            </a:r>
            <a:r>
              <a:rPr lang="en-US" altLang="zh-CN" dirty="0"/>
              <a:t> Animal{</a:t>
            </a:r>
            <a:endParaRPr lang="zh-CN" altLang="zh-CN" dirty="0"/>
          </a:p>
          <a:p>
            <a:pPr fontAlgn="auto"/>
            <a:r>
              <a:rPr lang="en-US" altLang="zh-CN" dirty="0"/>
              <a:t>	</a:t>
            </a:r>
            <a:r>
              <a:rPr lang="en-US" altLang="zh-CN" b="1" dirty="0"/>
              <a:t>public void</a:t>
            </a:r>
            <a:r>
              <a:rPr lang="en-US" altLang="zh-CN" dirty="0"/>
              <a:t> move(){</a:t>
            </a:r>
            <a:endParaRPr lang="zh-CN" altLang="zh-CN" dirty="0"/>
          </a:p>
          <a:p>
            <a:pPr fontAlgn="auto"/>
            <a:r>
              <a:rPr lang="en-US" altLang="zh-CN" b="1" i="1" dirty="0"/>
              <a:t>                         </a:t>
            </a:r>
            <a:r>
              <a:rPr lang="en-US" altLang="zh-CN" b="1" i="1" dirty="0" err="1">
                <a:solidFill>
                  <a:srgbClr val="FF0000"/>
                </a:solidFill>
              </a:rPr>
              <a:t>super.move</a:t>
            </a:r>
            <a:r>
              <a:rPr lang="en-US" altLang="zh-CN" b="1" i="1" dirty="0">
                <a:solidFill>
                  <a:srgbClr val="FF0000"/>
                </a:solidFill>
              </a:rPr>
              <a:t>();	</a:t>
            </a:r>
            <a:r>
              <a:rPr lang="en-US" altLang="zh-CN" dirty="0"/>
              <a:t>//</a:t>
            </a:r>
            <a:r>
              <a:rPr lang="zh-CN" altLang="zh-CN" dirty="0"/>
              <a:t>调用父类的</a:t>
            </a:r>
            <a:r>
              <a:rPr lang="en-US" altLang="zh-CN" dirty="0"/>
              <a:t>move()</a:t>
            </a:r>
            <a:r>
              <a:rPr lang="zh-CN" altLang="zh-CN" dirty="0"/>
              <a:t>方法</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a:t>
            </a:r>
            <a:r>
              <a:rPr lang="zh-CN" altLang="zh-CN" dirty="0"/>
              <a:t>我可以在天空飞翔</a:t>
            </a:r>
            <a:r>
              <a:rPr lang="en-US" altLang="zh-CN" dirty="0"/>
              <a:t>.....");</a:t>
            </a:r>
            <a:endParaRPr lang="zh-CN" altLang="zh-CN" dirty="0"/>
          </a:p>
          <a:p>
            <a:pPr fontAlgn="auto"/>
            <a:r>
              <a:rPr lang="en-US" altLang="zh-CN" dirty="0"/>
              <a:t>	}	</a:t>
            </a:r>
            <a:endParaRPr lang="zh-CN" altLang="zh-CN" dirty="0"/>
          </a:p>
          <a:p>
            <a:pPr fontAlgn="auto"/>
            <a:r>
              <a:rPr lang="en-US" altLang="zh-CN" dirty="0"/>
              <a:t>	</a:t>
            </a:r>
            <a:r>
              <a:rPr lang="en-US" altLang="zh-CN" b="1" dirty="0"/>
              <a:t>public static void</a:t>
            </a:r>
            <a:r>
              <a:rPr lang="en-US" altLang="zh-CN" dirty="0"/>
              <a:t> main(String[] </a:t>
            </a:r>
            <a:r>
              <a:rPr lang="en-US" altLang="zh-CN" dirty="0" err="1"/>
              <a:t>args</a:t>
            </a:r>
            <a:r>
              <a:rPr lang="en-US" altLang="zh-CN" dirty="0"/>
              <a:t>){</a:t>
            </a:r>
            <a:endParaRPr lang="zh-CN" altLang="zh-CN" dirty="0"/>
          </a:p>
          <a:p>
            <a:pPr fontAlgn="auto"/>
            <a:r>
              <a:rPr lang="en-US" altLang="zh-CN" dirty="0"/>
              <a:t>		Bird </a:t>
            </a:r>
            <a:r>
              <a:rPr lang="en-US" altLang="zh-CN" dirty="0" err="1"/>
              <a:t>bird</a:t>
            </a:r>
            <a:r>
              <a:rPr lang="en-US" altLang="zh-CN" dirty="0"/>
              <a:t> = </a:t>
            </a:r>
            <a:r>
              <a:rPr lang="en-US" altLang="zh-CN" b="1" dirty="0"/>
              <a:t>new </a:t>
            </a:r>
            <a:r>
              <a:rPr lang="en-US" altLang="zh-CN" dirty="0"/>
              <a:t>Bird();</a:t>
            </a:r>
            <a:endParaRPr lang="zh-CN" altLang="zh-CN" dirty="0"/>
          </a:p>
          <a:p>
            <a:pPr fontAlgn="auto"/>
            <a:r>
              <a:rPr lang="en-US" altLang="zh-CN" dirty="0"/>
              <a:t>		</a:t>
            </a:r>
            <a:r>
              <a:rPr lang="en-US" altLang="zh-CN" dirty="0" err="1"/>
              <a:t>bird.move</a:t>
            </a:r>
            <a:r>
              <a:rPr lang="en-US" altLang="zh-CN" dirty="0"/>
              <a:t>();   //</a:t>
            </a:r>
            <a:r>
              <a:rPr lang="zh-CN" altLang="zh-CN" dirty="0"/>
              <a:t>输出</a:t>
            </a:r>
            <a:r>
              <a:rPr lang="en-US" altLang="zh-CN" dirty="0"/>
              <a:t>"</a:t>
            </a:r>
            <a:r>
              <a:rPr lang="zh-CN" altLang="zh-CN" dirty="0"/>
              <a:t>我可以</a:t>
            </a:r>
            <a:r>
              <a:rPr lang="en-US" altLang="zh-CN" dirty="0"/>
              <a:t>move…</a:t>
            </a:r>
            <a:r>
              <a:rPr lang="zh-CN" altLang="zh-CN" dirty="0"/>
              <a:t>我可以在天空飞翔</a:t>
            </a:r>
            <a:r>
              <a:rPr lang="en-US" altLang="zh-CN" dirty="0"/>
              <a:t>....."</a:t>
            </a:r>
            <a:endParaRPr lang="zh-CN" altLang="zh-CN" dirty="0"/>
          </a:p>
          <a:p>
            <a:pPr fontAlgn="auto"/>
            <a:r>
              <a:rPr lang="en-US" altLang="zh-CN" dirty="0"/>
              <a:t>	}</a:t>
            </a:r>
            <a:endParaRPr lang="zh-CN" altLang="zh-CN" dirty="0"/>
          </a:p>
          <a:p>
            <a:r>
              <a:rPr lang="en-US" altLang="zh-CN" dirty="0"/>
              <a:t>}</a:t>
            </a:r>
            <a:endParaRPr lang="zh-CN" altLang="zh-CN"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91820" y="1335405"/>
            <a:ext cx="8229600" cy="867410"/>
          </a:xfrm>
        </p:spPr>
        <p:txBody>
          <a:bodyPr/>
          <a:lstStyle/>
          <a:p>
            <a:pPr>
              <a:lnSpc>
                <a:spcPct val="90000"/>
              </a:lnSpc>
            </a:pPr>
            <a:r>
              <a:rPr lang="zh-CN" altLang="en-US" sz="2400" dirty="0">
                <a:latin typeface="宋体" panose="02010600030101010101" pitchFamily="2" charset="-122"/>
              </a:rPr>
              <a:t>父类是子类的一般化，子类是父类的特例化</a:t>
            </a:r>
            <a:r>
              <a:rPr lang="en-US" altLang="zh-CN" sz="2400" dirty="0">
                <a:latin typeface="宋体" panose="02010600030101010101" pitchFamily="2" charset="-122"/>
              </a:rPr>
              <a:t>(</a:t>
            </a:r>
            <a:r>
              <a:rPr lang="zh-CN" altLang="en-US" sz="2400" dirty="0">
                <a:latin typeface="宋体" panose="02010600030101010101" pitchFamily="2" charset="-122"/>
              </a:rPr>
              <a:t>具体化</a:t>
            </a:r>
            <a:r>
              <a:rPr lang="en-US" altLang="zh-CN" sz="2400" dirty="0">
                <a:latin typeface="宋体" panose="02010600030101010101" pitchFamily="2" charset="-122"/>
              </a:rPr>
              <a:t>)</a:t>
            </a:r>
            <a:r>
              <a:rPr lang="zh-CN" altLang="en-US" sz="2400" dirty="0">
                <a:latin typeface="宋体" panose="02010600030101010101" pitchFamily="2" charset="-122"/>
              </a:rPr>
              <a:t>。</a:t>
            </a:r>
            <a:endParaRPr lang="zh-CN" altLang="en-US" sz="2400" dirty="0">
              <a:latin typeface="宋体" panose="02010600030101010101" pitchFamily="2" charset="-122"/>
            </a:endParaRPr>
          </a:p>
          <a:p>
            <a:pPr>
              <a:lnSpc>
                <a:spcPct val="90000"/>
              </a:lnSpc>
            </a:pPr>
            <a:r>
              <a:rPr lang="zh-CN" altLang="en-US" sz="2400" dirty="0">
                <a:latin typeface="宋体" panose="02010600030101010101" pitchFamily="2" charset="-122"/>
              </a:rPr>
              <a:t>父类也称为超类或基类。</a:t>
            </a:r>
            <a:endParaRPr lang="zh-CN" altLang="en-US" sz="2400" dirty="0">
              <a:latin typeface="宋体" panose="02010600030101010101" pitchFamily="2" charset="-122"/>
            </a:endParaRPr>
          </a:p>
          <a:p>
            <a:endParaRPr lang="zh-CN" altLang="en-US" dirty="0"/>
          </a:p>
        </p:txBody>
      </p:sp>
      <p:sp>
        <p:nvSpPr>
          <p:cNvPr id="3" name="标题 2"/>
          <p:cNvSpPr>
            <a:spLocks noGrp="1"/>
          </p:cNvSpPr>
          <p:nvPr>
            <p:ph type="title"/>
          </p:nvPr>
        </p:nvSpPr>
        <p:spPr>
          <a:xfrm>
            <a:off x="1204913" y="393565"/>
            <a:ext cx="6482886" cy="381635"/>
          </a:xfrm>
        </p:spPr>
        <p:txBody>
          <a:bodyPr/>
          <a:lstStyle/>
          <a:p>
            <a:r>
              <a:rPr kumimoji="1" lang="en-US" altLang="zh-CN" dirty="0"/>
              <a:t>5.1.1 </a:t>
            </a:r>
            <a:r>
              <a:rPr kumimoji="1" lang="zh-CN" altLang="en-US" dirty="0"/>
              <a:t>继承的概念</a:t>
            </a:r>
            <a:endParaRPr lang="zh-CN" altLang="en-US" dirty="0"/>
          </a:p>
        </p:txBody>
      </p:sp>
      <p:graphicFrame>
        <p:nvGraphicFramePr>
          <p:cNvPr id="4" name="Group 85"/>
          <p:cNvGraphicFramePr/>
          <p:nvPr/>
        </p:nvGraphicFramePr>
        <p:xfrm>
          <a:off x="827584" y="2646854"/>
          <a:ext cx="4831525" cy="2105978"/>
        </p:xfrm>
        <a:graphic>
          <a:graphicData uri="http://schemas.openxmlformats.org/drawingml/2006/table">
            <a:tbl>
              <a:tblPr/>
              <a:tblGrid>
                <a:gridCol w="1735181"/>
                <a:gridCol w="3096344"/>
              </a:tblGrid>
              <a:tr h="13970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父 类</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 类</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1475">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学生</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研究生、大学生、小学生</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830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形状</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三角形、圆、矩形</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0363">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雇员</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教师、医生、职员</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7338">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交通工具</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轿车、卡车、公交车</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7338">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水果</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Book Antiqua" panose="0204060205030503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苹果</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梨</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桃、桔</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60741" marR="16074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5" name="Group 4"/>
          <p:cNvGrpSpPr/>
          <p:nvPr/>
        </p:nvGrpSpPr>
        <p:grpSpPr bwMode="auto">
          <a:xfrm>
            <a:off x="6661150" y="2836243"/>
            <a:ext cx="2160588" cy="1295400"/>
            <a:chOff x="5641" y="9189"/>
            <a:chExt cx="2321" cy="1404"/>
          </a:xfrm>
        </p:grpSpPr>
        <p:sp>
          <p:nvSpPr>
            <p:cNvPr id="6" name="Text Box 5"/>
            <p:cNvSpPr txBox="1">
              <a:spLocks noChangeArrowheads="1"/>
            </p:cNvSpPr>
            <p:nvPr/>
          </p:nvSpPr>
          <p:spPr bwMode="auto">
            <a:xfrm>
              <a:off x="6485" y="9189"/>
              <a:ext cx="1477" cy="46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2000">
                  <a:latin typeface="Times New Roman" panose="02020603050405020304" pitchFamily="18" charset="0"/>
                  <a:cs typeface="Times New Roman" panose="02020603050405020304" pitchFamily="18" charset="0"/>
                </a:rPr>
                <a:t>超类</a:t>
              </a:r>
              <a:r>
                <a:rPr lang="en-US" altLang="zh-CN" sz="2000">
                  <a:latin typeface="Times New Roman" panose="02020603050405020304" pitchFamily="18" charset="0"/>
                  <a:cs typeface="Times New Roman" panose="02020603050405020304" pitchFamily="18" charset="0"/>
                </a:rPr>
                <a:t>/</a:t>
              </a:r>
              <a:r>
                <a:rPr lang="zh-CN" altLang="en-US" sz="2000">
                  <a:latin typeface="Times New Roman" panose="02020603050405020304" pitchFamily="18" charset="0"/>
                  <a:cs typeface="Times New Roman" panose="02020603050405020304" pitchFamily="18" charset="0"/>
                </a:rPr>
                <a:t>基类</a:t>
              </a:r>
              <a:endParaRPr lang="zh-CN" altLang="en-US" sz="2000">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cs typeface="Times New Roman" panose="02020603050405020304" pitchFamily="18" charset="0"/>
              </a:endParaRPr>
            </a:p>
          </p:txBody>
        </p:sp>
        <p:sp>
          <p:nvSpPr>
            <p:cNvPr id="7" name="Text Box 6"/>
            <p:cNvSpPr txBox="1">
              <a:spLocks noChangeArrowheads="1"/>
            </p:cNvSpPr>
            <p:nvPr/>
          </p:nvSpPr>
          <p:spPr bwMode="auto">
            <a:xfrm>
              <a:off x="5641" y="9189"/>
              <a:ext cx="844" cy="468"/>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a:latin typeface="Times New Roman" panose="02020603050405020304" pitchFamily="18" charset="0"/>
                  <a:cs typeface="Times New Roman" panose="02020603050405020304" pitchFamily="18" charset="0"/>
                </a:rPr>
                <a:t>父类</a:t>
              </a:r>
              <a:endParaRPr lang="zh-CN" altLang="en-US" sz="2000">
                <a:latin typeface="Times New Roman" panose="02020603050405020304" pitchFamily="18" charset="0"/>
                <a:cs typeface="Times New Roman" panose="02020603050405020304" pitchFamily="18" charset="0"/>
              </a:endParaRPr>
            </a:p>
            <a:p>
              <a:pPr algn="just"/>
              <a:endParaRPr lang="zh-CN" altLang="en-US" sz="2000">
                <a:latin typeface="Times New Roman" panose="02020603050405020304" pitchFamily="18" charset="0"/>
                <a:cs typeface="Times New Roman" panose="02020603050405020304" pitchFamily="18" charset="0"/>
              </a:endParaRPr>
            </a:p>
            <a:p>
              <a:pPr algn="just"/>
              <a:endParaRPr lang="zh-CN" altLang="en-US" sz="2000">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cs typeface="Times New Roman" panose="02020603050405020304" pitchFamily="18" charset="0"/>
              </a:endParaRPr>
            </a:p>
          </p:txBody>
        </p:sp>
        <p:sp>
          <p:nvSpPr>
            <p:cNvPr id="8" name="Line 7"/>
            <p:cNvSpPr>
              <a:spLocks noChangeShapeType="1"/>
            </p:cNvSpPr>
            <p:nvPr/>
          </p:nvSpPr>
          <p:spPr bwMode="auto">
            <a:xfrm flipV="1">
              <a:off x="6063" y="9657"/>
              <a:ext cx="0" cy="468"/>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a:latin typeface="Times New Roman" panose="02020603050405020304" pitchFamily="18" charset="0"/>
                <a:cs typeface="Times New Roman" panose="02020603050405020304" pitchFamily="18" charset="0"/>
              </a:endParaRPr>
            </a:p>
          </p:txBody>
        </p:sp>
        <p:sp>
          <p:nvSpPr>
            <p:cNvPr id="9" name="Text Box 8"/>
            <p:cNvSpPr txBox="1">
              <a:spLocks noChangeArrowheads="1"/>
            </p:cNvSpPr>
            <p:nvPr/>
          </p:nvSpPr>
          <p:spPr bwMode="auto">
            <a:xfrm>
              <a:off x="5641" y="10125"/>
              <a:ext cx="844" cy="468"/>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a:latin typeface="Times New Roman" panose="02020603050405020304" pitchFamily="18" charset="0"/>
                  <a:cs typeface="Times New Roman" panose="02020603050405020304" pitchFamily="18" charset="0"/>
                </a:rPr>
                <a:t>子类</a:t>
              </a:r>
              <a:endParaRPr lang="zh-CN" altLang="en-US" sz="2000">
                <a:latin typeface="Times New Roman" panose="02020603050405020304" pitchFamily="18" charset="0"/>
                <a:cs typeface="Times New Roman" panose="02020603050405020304" pitchFamily="18" charset="0"/>
              </a:endParaRPr>
            </a:p>
            <a:p>
              <a:pPr algn="just"/>
              <a:endParaRPr lang="zh-CN" altLang="en-US" sz="2000">
                <a:latin typeface="Times New Roman" panose="02020603050405020304" pitchFamily="18" charset="0"/>
                <a:cs typeface="Times New Roman" panose="02020603050405020304" pitchFamily="18" charset="0"/>
              </a:endParaRPr>
            </a:p>
            <a:p>
              <a:pPr algn="just"/>
              <a:endParaRPr lang="zh-CN" altLang="en-US" sz="2000">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cs typeface="Times New Roman" panose="02020603050405020304" pitchFamily="18" charset="0"/>
              </a:endParaRPr>
            </a:p>
          </p:txBody>
        </p:sp>
        <p:sp>
          <p:nvSpPr>
            <p:cNvPr id="10" name="Text Box 9"/>
            <p:cNvSpPr txBox="1">
              <a:spLocks noChangeArrowheads="1"/>
            </p:cNvSpPr>
            <p:nvPr/>
          </p:nvSpPr>
          <p:spPr bwMode="auto">
            <a:xfrm>
              <a:off x="6696" y="10125"/>
              <a:ext cx="1055" cy="46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a:latin typeface="Times New Roman" panose="02020603050405020304" pitchFamily="18" charset="0"/>
                <a:cs typeface="Times New Roman" panose="02020603050405020304" pitchFamily="18" charset="0"/>
              </a:endParaRPr>
            </a:p>
          </p:txBody>
        </p:sp>
      </p:grpSp>
      <p:sp>
        <p:nvSpPr>
          <p:cNvPr id="11" name="Text Box 82"/>
          <p:cNvSpPr txBox="1">
            <a:spLocks noChangeArrowheads="1"/>
          </p:cNvSpPr>
          <p:nvPr/>
        </p:nvSpPr>
        <p:spPr bwMode="auto">
          <a:xfrm>
            <a:off x="6012160" y="2348880"/>
            <a:ext cx="24384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latin typeface="Times New Roman" panose="02020603050405020304" pitchFamily="18" charset="0"/>
                <a:cs typeface="Times New Roman" panose="02020603050405020304" pitchFamily="18" charset="0"/>
              </a:rPr>
              <a:t>parents/super/base</a:t>
            </a:r>
            <a:endParaRPr lang="en-US" altLang="zh-CN" sz="2400" dirty="0">
              <a:latin typeface="Times New Roman" panose="02020603050405020304" pitchFamily="18" charset="0"/>
              <a:cs typeface="Times New Roman" panose="02020603050405020304" pitchFamily="18" charset="0"/>
            </a:endParaRPr>
          </a:p>
        </p:txBody>
      </p:sp>
      <p:sp>
        <p:nvSpPr>
          <p:cNvPr id="12" name="Text Box 84"/>
          <p:cNvSpPr txBox="1">
            <a:spLocks noChangeArrowheads="1"/>
          </p:cNvSpPr>
          <p:nvPr/>
        </p:nvSpPr>
        <p:spPr bwMode="auto">
          <a:xfrm>
            <a:off x="6229350" y="4137993"/>
            <a:ext cx="2133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latin typeface="Times New Roman" panose="02020603050405020304" pitchFamily="18" charset="0"/>
                <a:cs typeface="Times New Roman" panose="02020603050405020304" pitchFamily="18" charset="0"/>
              </a:rPr>
              <a:t>child/derived</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89280" y="1618615"/>
            <a:ext cx="8229600" cy="3099435"/>
          </a:xfrm>
        </p:spPr>
        <p:txBody>
          <a:bodyPr/>
          <a:lstStyle/>
          <a:p>
            <a:r>
              <a:rPr lang="zh-CN" altLang="en-US" dirty="0"/>
              <a:t>复制：在堆内存中制造副本。</a:t>
            </a:r>
            <a:endParaRPr lang="en-US" altLang="zh-CN" dirty="0"/>
          </a:p>
          <a:p>
            <a:endParaRPr lang="en-US" altLang="zh-CN" dirty="0"/>
          </a:p>
          <a:p>
            <a:r>
              <a:rPr lang="en-US" altLang="zh-CN" dirty="0"/>
              <a:t>Object</a:t>
            </a:r>
            <a:r>
              <a:rPr lang="zh-CN" altLang="zh-CN" dirty="0"/>
              <a:t>类中的</a:t>
            </a:r>
            <a:r>
              <a:rPr lang="en-US" altLang="zh-CN" dirty="0"/>
              <a:t>clone()</a:t>
            </a:r>
            <a:r>
              <a:rPr lang="zh-CN" altLang="zh-CN" dirty="0"/>
              <a:t>方法可以将对象复制一份并返回给调用者，程序在运行时，</a:t>
            </a:r>
            <a:r>
              <a:rPr lang="en-US" altLang="zh-CN" dirty="0"/>
              <a:t> clone()</a:t>
            </a:r>
            <a:r>
              <a:rPr lang="zh-CN" altLang="zh-CN" dirty="0"/>
              <a:t>方法可以识别要复制的对象，然后为新对象分配存储空间，并将原始对象的内容一一复制到新对象的存储空间中。</a:t>
            </a:r>
            <a:endParaRPr lang="zh-CN" altLang="en-US" dirty="0"/>
          </a:p>
          <a:p>
            <a:endParaRPr lang="zh-CN" altLang="en-US" dirty="0"/>
          </a:p>
        </p:txBody>
      </p:sp>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a:t>
            </a:r>
            <a:r>
              <a:rPr lang="zh-CN" altLang="en-US" sz="2400" dirty="0">
                <a:effectLst/>
              </a:rPr>
              <a:t>对象的</a:t>
            </a:r>
            <a:r>
              <a:rPr lang="zh-CN" altLang="zh-CN" sz="2400" dirty="0">
                <a:effectLst/>
              </a:rPr>
              <a:t>复制</a:t>
            </a:r>
            <a:endParaRPr lang="zh-CN" altLang="zh-CN" sz="2400" dirty="0">
              <a:effectLst/>
            </a:endParaRPr>
          </a:p>
        </p:txBody>
      </p:sp>
      <p:sp>
        <p:nvSpPr>
          <p:cNvPr id="4" name="矩形 3"/>
          <p:cNvSpPr/>
          <p:nvPr/>
        </p:nvSpPr>
        <p:spPr>
          <a:xfrm>
            <a:off x="827584" y="3788772"/>
            <a:ext cx="7991218" cy="7067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a:t>protected Object clone() throws </a:t>
            </a:r>
            <a:r>
              <a:rPr lang="en-US" altLang="zh-CN" sz="2000" b="1" dirty="0" err="1"/>
              <a:t>CloneNotSupportedException</a:t>
            </a:r>
            <a:endParaRPr lang="zh-CN" altLang="en-US" sz="2000" b="1" dirty="0"/>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93565"/>
            <a:ext cx="6482886" cy="381635"/>
          </a:xfrm>
        </p:spPr>
        <p:txBody>
          <a:bodyPr/>
          <a:lstStyle/>
          <a:p>
            <a:r>
              <a:rPr lang="en-US" altLang="zh-CN" dirty="0">
                <a:effectLst/>
                <a:sym typeface="+mn-ea"/>
              </a:rPr>
              <a:t>5.2.4  Object</a:t>
            </a:r>
            <a:r>
              <a:rPr altLang="zh-CN" dirty="0">
                <a:effectLst/>
                <a:sym typeface="+mn-ea"/>
              </a:rPr>
              <a:t>类的</a:t>
            </a:r>
            <a:r>
              <a:rPr lang="en-US" altLang="zh-CN" dirty="0">
                <a:effectLst/>
                <a:sym typeface="+mn-ea"/>
              </a:rPr>
              <a:t>clone()</a:t>
            </a:r>
            <a:r>
              <a:rPr altLang="zh-CN" dirty="0">
                <a:effectLst/>
                <a:sym typeface="+mn-ea"/>
              </a:rPr>
              <a:t>方法与</a:t>
            </a:r>
            <a:r>
              <a:rPr dirty="0">
                <a:effectLst/>
                <a:sym typeface="+mn-ea"/>
              </a:rPr>
              <a:t>对象的</a:t>
            </a:r>
            <a:r>
              <a:rPr altLang="zh-CN" dirty="0">
                <a:effectLst/>
                <a:sym typeface="+mn-ea"/>
              </a:rPr>
              <a:t>复制</a:t>
            </a:r>
            <a:endParaRPr lang="zh-CN" altLang="en-US" dirty="0"/>
          </a:p>
        </p:txBody>
      </p:sp>
      <p:sp>
        <p:nvSpPr>
          <p:cNvPr id="22" name="矩形 21"/>
          <p:cNvSpPr/>
          <p:nvPr/>
        </p:nvSpPr>
        <p:spPr>
          <a:xfrm>
            <a:off x="5501240" y="1988840"/>
            <a:ext cx="2160240" cy="1440160"/>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alibri" panose="020F0502020204030204" charset="0"/>
              <a:cs typeface="Calibri" panose="020F0502020204030204" charset="0"/>
            </a:endParaRPr>
          </a:p>
        </p:txBody>
      </p:sp>
      <p:sp>
        <p:nvSpPr>
          <p:cNvPr id="23" name="矩形 22"/>
          <p:cNvSpPr/>
          <p:nvPr/>
        </p:nvSpPr>
        <p:spPr>
          <a:xfrm>
            <a:off x="5501240" y="1988840"/>
            <a:ext cx="2160240" cy="28803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charset="0"/>
                <a:cs typeface="Calibri" panose="020F0502020204030204" charset="0"/>
              </a:rPr>
              <a:t>Test</a:t>
            </a:r>
            <a:endParaRPr lang="zh-CN" altLang="en-US" sz="1400" dirty="0">
              <a:solidFill>
                <a:schemeClr val="tx1"/>
              </a:solidFill>
              <a:latin typeface="Calibri" panose="020F0502020204030204" charset="0"/>
              <a:cs typeface="Calibri" panose="020F0502020204030204" charset="0"/>
            </a:endParaRPr>
          </a:p>
        </p:txBody>
      </p:sp>
      <p:cxnSp>
        <p:nvCxnSpPr>
          <p:cNvPr id="25" name="直接连接符 24"/>
          <p:cNvCxnSpPr>
            <a:stCxn id="22" idx="1"/>
            <a:endCxn id="22" idx="3"/>
          </p:cNvCxnSpPr>
          <p:nvPr/>
        </p:nvCxnSpPr>
        <p:spPr>
          <a:xfrm>
            <a:off x="5501240" y="2708920"/>
            <a:ext cx="21602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501240" y="2708920"/>
            <a:ext cx="2160240" cy="28803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Calibri" panose="020F0502020204030204" charset="0"/>
                <a:cs typeface="Calibri" panose="020F0502020204030204" charset="0"/>
              </a:rPr>
              <a:t>+</a:t>
            </a:r>
            <a:r>
              <a:rPr lang="en-US" altLang="zh-CN" sz="1400" dirty="0" err="1">
                <a:solidFill>
                  <a:schemeClr val="tx1"/>
                </a:solidFill>
                <a:latin typeface="Calibri" panose="020F0502020204030204" charset="0"/>
                <a:cs typeface="Calibri" panose="020F0502020204030204" charset="0"/>
              </a:rPr>
              <a:t>main:void</a:t>
            </a:r>
            <a:endParaRPr lang="zh-CN" altLang="en-US" sz="1400" dirty="0">
              <a:solidFill>
                <a:schemeClr val="tx1"/>
              </a:solidFill>
              <a:latin typeface="Calibri" panose="020F0502020204030204" charset="0"/>
              <a:cs typeface="Calibri" panose="020F0502020204030204" charset="0"/>
            </a:endParaRPr>
          </a:p>
        </p:txBody>
      </p:sp>
      <p:cxnSp>
        <p:nvCxnSpPr>
          <p:cNvPr id="28" name="直接箭头连接符 27"/>
          <p:cNvCxnSpPr/>
          <p:nvPr/>
        </p:nvCxnSpPr>
        <p:spPr>
          <a:xfrm flipH="1">
            <a:off x="3491880" y="2420888"/>
            <a:ext cx="2009360" cy="0"/>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12160" y="3594502"/>
            <a:ext cx="995680" cy="337185"/>
          </a:xfrm>
          <a:prstGeom prst="rect">
            <a:avLst/>
          </a:prstGeom>
          <a:noFill/>
        </p:spPr>
        <p:txBody>
          <a:bodyPr wrap="none" rtlCol="0">
            <a:spAutoFit/>
          </a:bodyPr>
          <a:lstStyle>
            <a:defPPr>
              <a:defRPr lang="zh-CN"/>
            </a:defPPr>
            <a:lvl1pPr>
              <a:defRPr sz="2400">
                <a:latin typeface="微软雅黑" panose="020B0503020204020204" charset="-122"/>
                <a:ea typeface="微软雅黑" panose="020B0503020204020204" charset="-122"/>
              </a:defRPr>
            </a:lvl1pPr>
          </a:lstStyle>
          <a:p>
            <a:r>
              <a:rPr lang="zh-CN" altLang="en-US" sz="1600" b="1" dirty="0">
                <a:solidFill>
                  <a:srgbClr val="FF0000"/>
                </a:solidFill>
              </a:rPr>
              <a:t>第三方类</a:t>
            </a:r>
            <a:endParaRPr lang="zh-CN" altLang="en-US" sz="1600" b="1" dirty="0">
              <a:solidFill>
                <a:srgbClr val="FF0000"/>
              </a:solidFill>
            </a:endParaRPr>
          </a:p>
        </p:txBody>
      </p:sp>
      <p:sp>
        <p:nvSpPr>
          <p:cNvPr id="14" name="矩形 13"/>
          <p:cNvSpPr/>
          <p:nvPr/>
        </p:nvSpPr>
        <p:spPr>
          <a:xfrm>
            <a:off x="1331640" y="1988840"/>
            <a:ext cx="2160240" cy="1440160"/>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alibri" panose="020F0502020204030204" charset="0"/>
              <a:cs typeface="Calibri" panose="020F0502020204030204" charset="0"/>
            </a:endParaRPr>
          </a:p>
        </p:txBody>
      </p:sp>
      <p:sp>
        <p:nvSpPr>
          <p:cNvPr id="15" name="矩形 14"/>
          <p:cNvSpPr/>
          <p:nvPr/>
        </p:nvSpPr>
        <p:spPr>
          <a:xfrm>
            <a:off x="1331640" y="1988840"/>
            <a:ext cx="2160240" cy="28803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charset="0"/>
                <a:cs typeface="Calibri" panose="020F0502020204030204" charset="0"/>
              </a:rPr>
              <a:t>Student</a:t>
            </a:r>
            <a:endParaRPr lang="zh-CN" altLang="en-US" sz="1400" dirty="0">
              <a:solidFill>
                <a:schemeClr val="tx1"/>
              </a:solidFill>
              <a:latin typeface="Calibri" panose="020F0502020204030204" charset="0"/>
              <a:cs typeface="Calibri" panose="020F0502020204030204" charset="0"/>
            </a:endParaRPr>
          </a:p>
        </p:txBody>
      </p:sp>
      <p:sp>
        <p:nvSpPr>
          <p:cNvPr id="17" name="矩形 16"/>
          <p:cNvSpPr/>
          <p:nvPr/>
        </p:nvSpPr>
        <p:spPr>
          <a:xfrm>
            <a:off x="1331640" y="2848071"/>
            <a:ext cx="2160240" cy="58092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Calibri" panose="020F0502020204030204" charset="0"/>
                <a:cs typeface="Calibri" panose="020F0502020204030204" charset="0"/>
              </a:rPr>
              <a:t>+Student()</a:t>
            </a:r>
            <a:endParaRPr lang="en-US" altLang="zh-CN" sz="1400" dirty="0">
              <a:solidFill>
                <a:schemeClr val="tx1"/>
              </a:solidFill>
              <a:latin typeface="Calibri" panose="020F0502020204030204" charset="0"/>
              <a:cs typeface="Calibri" panose="020F0502020204030204" charset="0"/>
            </a:endParaRPr>
          </a:p>
          <a:p>
            <a:r>
              <a:rPr lang="en-US" altLang="zh-CN" sz="1400" dirty="0">
                <a:solidFill>
                  <a:schemeClr val="tx1"/>
                </a:solidFill>
                <a:latin typeface="Calibri" panose="020F0502020204030204" charset="0"/>
                <a:cs typeface="Calibri" panose="020F0502020204030204" charset="0"/>
              </a:rPr>
              <a:t>+Student(String, int)</a:t>
            </a:r>
            <a:endParaRPr lang="zh-CN" altLang="en-US" sz="1400" dirty="0">
              <a:solidFill>
                <a:schemeClr val="tx1"/>
              </a:solidFill>
              <a:latin typeface="Calibri" panose="020F0502020204030204" charset="0"/>
              <a:cs typeface="Calibri" panose="020F0502020204030204" charset="0"/>
            </a:endParaRPr>
          </a:p>
        </p:txBody>
      </p:sp>
      <p:sp>
        <p:nvSpPr>
          <p:cNvPr id="18" name="矩形 17"/>
          <p:cNvSpPr/>
          <p:nvPr/>
        </p:nvSpPr>
        <p:spPr>
          <a:xfrm>
            <a:off x="1331640" y="2276873"/>
            <a:ext cx="2160240" cy="57119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Calibri" panose="020F0502020204030204" charset="0"/>
                <a:cs typeface="Calibri" panose="020F0502020204030204" charset="0"/>
              </a:rPr>
              <a:t>-</a:t>
            </a:r>
            <a:r>
              <a:rPr lang="en-US" altLang="zh-CN" sz="1400" dirty="0" err="1">
                <a:solidFill>
                  <a:schemeClr val="tx1"/>
                </a:solidFill>
                <a:latin typeface="Calibri" panose="020F0502020204030204" charset="0"/>
                <a:cs typeface="Calibri" panose="020F0502020204030204" charset="0"/>
              </a:rPr>
              <a:t>name:String</a:t>
            </a:r>
            <a:endParaRPr lang="en-US" altLang="zh-CN" sz="1400" dirty="0">
              <a:solidFill>
                <a:schemeClr val="tx1"/>
              </a:solidFill>
              <a:latin typeface="Calibri" panose="020F0502020204030204" charset="0"/>
              <a:cs typeface="Calibri" panose="020F0502020204030204" charset="0"/>
            </a:endParaRPr>
          </a:p>
          <a:p>
            <a:r>
              <a:rPr lang="en-US" altLang="zh-CN" sz="1400" dirty="0">
                <a:solidFill>
                  <a:schemeClr val="tx1"/>
                </a:solidFill>
                <a:latin typeface="Calibri" panose="020F0502020204030204" charset="0"/>
                <a:cs typeface="Calibri" panose="020F0502020204030204" charset="0"/>
              </a:rPr>
              <a:t>-</a:t>
            </a:r>
            <a:r>
              <a:rPr lang="en-US" altLang="zh-CN" sz="1400" dirty="0" err="1">
                <a:solidFill>
                  <a:schemeClr val="tx1"/>
                </a:solidFill>
                <a:latin typeface="Calibri" panose="020F0502020204030204" charset="0"/>
                <a:cs typeface="Calibri" panose="020F0502020204030204" charset="0"/>
              </a:rPr>
              <a:t>age:int</a:t>
            </a:r>
            <a:endParaRPr lang="zh-CN" altLang="en-US" sz="1400" dirty="0">
              <a:solidFill>
                <a:schemeClr val="tx1"/>
              </a:solidFill>
              <a:latin typeface="Calibri" panose="020F0502020204030204" charset="0"/>
              <a:cs typeface="Calibri" panose="020F0502020204030204" charset="0"/>
            </a:endParaRPr>
          </a:p>
        </p:txBody>
      </p:sp>
      <p:sp>
        <p:nvSpPr>
          <p:cNvPr id="5" name="文本框 4"/>
          <p:cNvSpPr txBox="1"/>
          <p:nvPr/>
        </p:nvSpPr>
        <p:spPr>
          <a:xfrm>
            <a:off x="1027887" y="3532946"/>
            <a:ext cx="2737485" cy="398780"/>
          </a:xfrm>
          <a:prstGeom prst="rect">
            <a:avLst/>
          </a:prstGeom>
          <a:noFill/>
        </p:spPr>
        <p:txBody>
          <a:bodyPr wrap="none" rtlCol="0">
            <a:spAutoFit/>
          </a:bodyPr>
          <a:lstStyle/>
          <a:p>
            <a:r>
              <a:rPr lang="en-US" altLang="zh-CN" sz="2000" b="1" dirty="0">
                <a:latin typeface="Calibri" panose="020F0502020204030204" charset="0"/>
                <a:cs typeface="Calibri" panose="020F0502020204030204" charset="0"/>
              </a:rPr>
              <a:t>clone(): </a:t>
            </a:r>
            <a:r>
              <a:rPr lang="en-US" altLang="zh-CN" sz="2000" b="1" dirty="0" err="1">
                <a:latin typeface="Calibri" panose="020F0502020204030204" charset="0"/>
                <a:cs typeface="Calibri" panose="020F0502020204030204" charset="0"/>
              </a:rPr>
              <a:t>java.lang.Object</a:t>
            </a:r>
            <a:endParaRPr lang="zh-CN" altLang="en-US" sz="2000" b="1" dirty="0">
              <a:latin typeface="Calibri" panose="020F0502020204030204" charset="0"/>
              <a:cs typeface="Calibri" panose="020F0502020204030204" charset="0"/>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24840" y="1318895"/>
            <a:ext cx="8229600" cy="1011555"/>
          </a:xfrm>
        </p:spPr>
        <p:txBody>
          <a:bodyPr/>
          <a:lstStyle/>
          <a:p>
            <a:pPr marL="109855" indent="0">
              <a:buNone/>
            </a:pPr>
            <a:r>
              <a:rPr lang="zh-CN" altLang="zh-CN" dirty="0"/>
              <a:t>【例</a:t>
            </a:r>
            <a:r>
              <a:rPr lang="en-US" altLang="zh-CN" dirty="0"/>
              <a:t>5-7</a:t>
            </a:r>
            <a:r>
              <a:rPr lang="zh-CN" altLang="zh-CN" dirty="0"/>
              <a:t>】在</a:t>
            </a:r>
            <a:r>
              <a:rPr lang="en-US" altLang="zh-CN" dirty="0"/>
              <a:t>Student</a:t>
            </a:r>
            <a:r>
              <a:rPr lang="zh-CN" altLang="zh-CN" dirty="0"/>
              <a:t>类中重写</a:t>
            </a:r>
            <a:r>
              <a:rPr lang="en-US" altLang="zh-CN" dirty="0"/>
              <a:t>Object</a:t>
            </a:r>
            <a:r>
              <a:rPr lang="zh-CN" altLang="zh-CN" dirty="0"/>
              <a:t>的</a:t>
            </a:r>
            <a:r>
              <a:rPr lang="en-US" altLang="zh-CN" dirty="0"/>
              <a:t>clone()</a:t>
            </a:r>
            <a:r>
              <a:rPr lang="zh-CN" altLang="zh-CN" dirty="0"/>
              <a:t>方法，实现</a:t>
            </a:r>
            <a:r>
              <a:rPr lang="en-US" altLang="zh-CN" dirty="0"/>
              <a:t>Student</a:t>
            </a:r>
            <a:r>
              <a:rPr lang="zh-CN" altLang="zh-CN" dirty="0"/>
              <a:t>对象的深复制。</a:t>
            </a:r>
            <a:endParaRPr lang="zh-CN" altLang="zh-CN" dirty="0"/>
          </a:p>
          <a:p>
            <a:endParaRPr lang="zh-CN" altLang="en-US" dirty="0"/>
          </a:p>
        </p:txBody>
      </p:sp>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a:t>
            </a:r>
            <a:r>
              <a:rPr lang="zh-CN" altLang="en-US" sz="2400" dirty="0">
                <a:effectLst/>
              </a:rPr>
              <a:t>对象的</a:t>
            </a:r>
            <a:r>
              <a:rPr lang="zh-CN" altLang="zh-CN" sz="2400" dirty="0">
                <a:effectLst/>
              </a:rPr>
              <a:t>复制</a:t>
            </a:r>
            <a:endParaRPr lang="zh-CN" altLang="zh-CN" sz="2400" dirty="0">
              <a:effectLst/>
            </a:endParaRPr>
          </a:p>
        </p:txBody>
      </p:sp>
      <p:sp>
        <p:nvSpPr>
          <p:cNvPr id="4" name="矩形 3"/>
          <p:cNvSpPr/>
          <p:nvPr/>
        </p:nvSpPr>
        <p:spPr>
          <a:xfrm>
            <a:off x="748338" y="2254260"/>
            <a:ext cx="7848872" cy="829945"/>
          </a:xfrm>
          <a:prstGeom prst="rect">
            <a:avLst/>
          </a:prstGeom>
        </p:spPr>
        <p:txBody>
          <a:bodyPr wrap="square">
            <a:spAutoFit/>
          </a:bodyPr>
          <a:lstStyle/>
          <a:p>
            <a:r>
              <a:rPr lang="en-US" altLang="zh-CN" sz="2400" dirty="0"/>
              <a:t>Object</a:t>
            </a:r>
            <a:r>
              <a:rPr lang="zh-CN" altLang="zh-CN" sz="2400" dirty="0"/>
              <a:t>类中的</a:t>
            </a:r>
            <a:r>
              <a:rPr lang="en-US" altLang="zh-CN" sz="2400" dirty="0"/>
              <a:t>clone()</a:t>
            </a:r>
            <a:r>
              <a:rPr lang="zh-CN" altLang="zh-CN" sz="2400" dirty="0"/>
              <a:t>方法的访问修饰符是</a:t>
            </a:r>
            <a:r>
              <a:rPr lang="en-US" altLang="zh-CN" sz="2400" dirty="0"/>
              <a:t>protected</a:t>
            </a:r>
            <a:r>
              <a:rPr lang="zh-CN" altLang="zh-CN" sz="2400" dirty="0"/>
              <a:t>，所以</a:t>
            </a:r>
            <a:r>
              <a:rPr lang="zh-CN" altLang="en-US" sz="2400" dirty="0"/>
              <a:t>不能</a:t>
            </a:r>
            <a:r>
              <a:rPr lang="zh-CN" altLang="zh-CN" sz="2400" dirty="0"/>
              <a:t>用下面的方式复制对象。</a:t>
            </a:r>
            <a:endParaRPr lang="zh-CN" altLang="en-US" sz="2400" dirty="0"/>
          </a:p>
        </p:txBody>
      </p:sp>
      <p:sp>
        <p:nvSpPr>
          <p:cNvPr id="5" name="矩形 4"/>
          <p:cNvSpPr/>
          <p:nvPr/>
        </p:nvSpPr>
        <p:spPr>
          <a:xfrm>
            <a:off x="1908339" y="3361141"/>
            <a:ext cx="5328592" cy="258445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b="1" dirty="0"/>
              <a:t>public</a:t>
            </a:r>
            <a:r>
              <a:rPr lang="en-US" altLang="zh-CN" dirty="0"/>
              <a:t> </a:t>
            </a:r>
            <a:r>
              <a:rPr lang="en-US" altLang="zh-CN" b="1" dirty="0"/>
              <a:t>class</a:t>
            </a:r>
            <a:r>
              <a:rPr lang="en-US" altLang="zh-CN" dirty="0"/>
              <a:t> Student {</a:t>
            </a:r>
            <a:endParaRPr lang="zh-CN" altLang="zh-CN" dirty="0"/>
          </a:p>
          <a:p>
            <a:pPr fontAlgn="auto"/>
            <a:r>
              <a:rPr lang="en-US" altLang="zh-CN" dirty="0"/>
              <a:t>	</a:t>
            </a:r>
            <a:r>
              <a:rPr lang="en-US" altLang="zh-CN" b="1" dirty="0"/>
              <a:t>private</a:t>
            </a:r>
            <a:r>
              <a:rPr lang="en-US" altLang="zh-CN" dirty="0"/>
              <a:t> String name;</a:t>
            </a:r>
            <a:endParaRPr lang="zh-CN" altLang="zh-CN" dirty="0"/>
          </a:p>
          <a:p>
            <a:pPr fontAlgn="auto"/>
            <a:r>
              <a:rPr lang="en-US" altLang="zh-CN" dirty="0"/>
              <a:t>	</a:t>
            </a:r>
            <a:r>
              <a:rPr lang="en-US" altLang="zh-CN" b="1" dirty="0"/>
              <a:t>private</a:t>
            </a:r>
            <a:r>
              <a:rPr lang="en-US" altLang="zh-CN" dirty="0"/>
              <a:t> </a:t>
            </a:r>
            <a:r>
              <a:rPr lang="en-US" altLang="zh-CN" b="1" dirty="0" err="1"/>
              <a:t>int</a:t>
            </a:r>
            <a:r>
              <a:rPr lang="en-US" altLang="zh-CN" dirty="0"/>
              <a:t> age;</a:t>
            </a:r>
            <a:endParaRPr lang="zh-CN" altLang="zh-CN" dirty="0"/>
          </a:p>
          <a:p>
            <a:pPr fontAlgn="auto"/>
            <a:r>
              <a:rPr lang="en-US" altLang="zh-CN" dirty="0"/>
              <a:t>	</a:t>
            </a:r>
            <a:r>
              <a:rPr lang="en-US" altLang="zh-CN" b="1" dirty="0"/>
              <a:t>public</a:t>
            </a:r>
            <a:r>
              <a:rPr lang="en-US" altLang="zh-CN" dirty="0"/>
              <a:t> Student() {}</a:t>
            </a:r>
            <a:endParaRPr lang="zh-CN" altLang="zh-CN" dirty="0"/>
          </a:p>
          <a:p>
            <a:pPr fontAlgn="auto"/>
            <a:r>
              <a:rPr lang="en-US" altLang="zh-CN" dirty="0"/>
              <a:t>	</a:t>
            </a:r>
            <a:r>
              <a:rPr lang="en-US" altLang="zh-CN" b="1" dirty="0"/>
              <a:t>public</a:t>
            </a:r>
            <a:r>
              <a:rPr lang="en-US" altLang="zh-CN" dirty="0"/>
              <a:t> Student(String name, </a:t>
            </a:r>
            <a:r>
              <a:rPr lang="en-US" altLang="zh-CN" b="1" dirty="0" err="1"/>
              <a:t>int</a:t>
            </a:r>
            <a:r>
              <a:rPr lang="en-US" altLang="zh-CN" dirty="0"/>
              <a:t> age) {</a:t>
            </a:r>
            <a:endParaRPr lang="zh-CN" altLang="zh-CN" dirty="0"/>
          </a:p>
          <a:p>
            <a:pPr fontAlgn="auto"/>
            <a:r>
              <a:rPr lang="en-US" altLang="zh-CN" dirty="0"/>
              <a:t>		</a:t>
            </a:r>
            <a:r>
              <a:rPr lang="en-US" altLang="zh-CN" b="1" dirty="0"/>
              <a:t>this</a:t>
            </a:r>
            <a:r>
              <a:rPr lang="en-US" altLang="zh-CN" dirty="0"/>
              <a:t>.name = name;</a:t>
            </a:r>
            <a:endParaRPr lang="zh-CN" altLang="zh-CN" dirty="0"/>
          </a:p>
          <a:p>
            <a:pPr fontAlgn="auto"/>
            <a:r>
              <a:rPr lang="en-US" altLang="zh-CN" dirty="0"/>
              <a:t>		</a:t>
            </a:r>
            <a:r>
              <a:rPr lang="en-US" altLang="zh-CN" b="1" dirty="0" err="1"/>
              <a:t>this</a:t>
            </a:r>
            <a:r>
              <a:rPr lang="en-US" altLang="zh-CN" dirty="0" err="1"/>
              <a:t>.age</a:t>
            </a:r>
            <a:r>
              <a:rPr lang="en-US" altLang="zh-CN" dirty="0"/>
              <a:t> = age;</a:t>
            </a:r>
            <a:endParaRPr lang="zh-CN" altLang="zh-CN" dirty="0"/>
          </a:p>
          <a:p>
            <a:pPr fontAlgn="auto"/>
            <a:r>
              <a:rPr lang="en-US" altLang="zh-CN" dirty="0"/>
              <a:t>	}</a:t>
            </a:r>
            <a:endParaRPr lang="zh-CN" altLang="zh-CN" dirty="0"/>
          </a:p>
          <a:p>
            <a:r>
              <a:rPr lang="en-US" altLang="zh-CN" dirty="0"/>
              <a:t>}</a:t>
            </a:r>
            <a:endParaRPr lang="zh-CN" altLang="zh-CN" dirty="0"/>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a:t>
            </a:r>
            <a:r>
              <a:rPr lang="zh-CN" altLang="en-US" sz="2400" dirty="0">
                <a:effectLst/>
              </a:rPr>
              <a:t>对象的</a:t>
            </a:r>
            <a:r>
              <a:rPr lang="zh-CN" altLang="zh-CN" sz="2400" dirty="0">
                <a:effectLst/>
              </a:rPr>
              <a:t>复制</a:t>
            </a:r>
            <a:endParaRPr lang="zh-CN" altLang="zh-CN" sz="2400" dirty="0">
              <a:effectLst/>
            </a:endParaRPr>
          </a:p>
        </p:txBody>
      </p:sp>
      <p:sp>
        <p:nvSpPr>
          <p:cNvPr id="4" name="矩形 3"/>
          <p:cNvSpPr/>
          <p:nvPr/>
        </p:nvSpPr>
        <p:spPr>
          <a:xfrm>
            <a:off x="241935" y="932180"/>
            <a:ext cx="5386070" cy="2306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auto"/>
            <a:r>
              <a:rPr lang="en-US" altLang="zh-CN" sz="1600" b="1" dirty="0"/>
              <a:t>public</a:t>
            </a:r>
            <a:r>
              <a:rPr lang="en-US" altLang="zh-CN" sz="1600" dirty="0"/>
              <a:t> </a:t>
            </a:r>
            <a:r>
              <a:rPr lang="en-US" altLang="zh-CN" sz="1600" b="1" dirty="0"/>
              <a:t>class</a:t>
            </a:r>
            <a:r>
              <a:rPr lang="en-US" altLang="zh-CN" sz="1600" dirty="0"/>
              <a:t> Student {</a:t>
            </a:r>
            <a:endParaRPr lang="zh-CN" altLang="zh-CN" sz="1600" dirty="0"/>
          </a:p>
          <a:p>
            <a:pPr fontAlgn="auto"/>
            <a:r>
              <a:rPr lang="en-US" altLang="zh-CN" sz="1600" dirty="0"/>
              <a:t>	</a:t>
            </a:r>
            <a:r>
              <a:rPr lang="en-US" altLang="zh-CN" sz="1600" b="1" dirty="0"/>
              <a:t>private</a:t>
            </a:r>
            <a:r>
              <a:rPr lang="en-US" altLang="zh-CN" sz="1600" dirty="0"/>
              <a:t> String name;</a:t>
            </a:r>
            <a:endParaRPr lang="zh-CN" altLang="zh-CN" sz="1600" dirty="0"/>
          </a:p>
          <a:p>
            <a:pPr fontAlgn="auto"/>
            <a:r>
              <a:rPr lang="en-US" altLang="zh-CN" sz="1600" dirty="0"/>
              <a:t>	</a:t>
            </a:r>
            <a:r>
              <a:rPr lang="en-US" altLang="zh-CN" sz="1600" b="1" dirty="0"/>
              <a:t>private</a:t>
            </a:r>
            <a:r>
              <a:rPr lang="en-US" altLang="zh-CN" sz="1600" dirty="0"/>
              <a:t> </a:t>
            </a:r>
            <a:r>
              <a:rPr lang="en-US" altLang="zh-CN" sz="1600" b="1" dirty="0" err="1"/>
              <a:t>int</a:t>
            </a:r>
            <a:r>
              <a:rPr lang="en-US" altLang="zh-CN" sz="1600" dirty="0"/>
              <a:t> age;</a:t>
            </a:r>
            <a:endParaRPr lang="zh-CN" altLang="zh-CN" sz="1600" dirty="0"/>
          </a:p>
          <a:p>
            <a:pPr fontAlgn="auto"/>
            <a:r>
              <a:rPr lang="en-US" altLang="zh-CN" sz="1600" dirty="0"/>
              <a:t>	</a:t>
            </a:r>
            <a:r>
              <a:rPr lang="en-US" altLang="zh-CN" sz="1600" b="1" dirty="0"/>
              <a:t>public</a:t>
            </a:r>
            <a:r>
              <a:rPr lang="en-US" altLang="zh-CN" sz="1600" dirty="0"/>
              <a:t> Student() {}</a:t>
            </a:r>
            <a:endParaRPr lang="zh-CN" altLang="zh-CN" sz="1600" dirty="0"/>
          </a:p>
          <a:p>
            <a:pPr fontAlgn="auto"/>
            <a:r>
              <a:rPr lang="en-US" altLang="zh-CN" sz="1600" dirty="0"/>
              <a:t>	</a:t>
            </a:r>
            <a:r>
              <a:rPr lang="en-US" altLang="zh-CN" sz="1600" b="1" dirty="0"/>
              <a:t>public</a:t>
            </a:r>
            <a:r>
              <a:rPr lang="en-US" altLang="zh-CN" sz="1600" dirty="0"/>
              <a:t> Student(String name, </a:t>
            </a:r>
            <a:r>
              <a:rPr lang="en-US" altLang="zh-CN" sz="1600" b="1" dirty="0" err="1"/>
              <a:t>int</a:t>
            </a:r>
            <a:r>
              <a:rPr lang="en-US" altLang="zh-CN" sz="1600" dirty="0"/>
              <a:t> age) {</a:t>
            </a:r>
            <a:endParaRPr lang="zh-CN" altLang="zh-CN" sz="1600" dirty="0"/>
          </a:p>
          <a:p>
            <a:pPr fontAlgn="auto"/>
            <a:r>
              <a:rPr lang="en-US" altLang="zh-CN" sz="1600" dirty="0"/>
              <a:t>		</a:t>
            </a:r>
            <a:r>
              <a:rPr lang="en-US" altLang="zh-CN" sz="1600" b="1" dirty="0"/>
              <a:t>this</a:t>
            </a:r>
            <a:r>
              <a:rPr lang="en-US" altLang="zh-CN" sz="1600" dirty="0"/>
              <a:t>.name = name;</a:t>
            </a:r>
            <a:endParaRPr lang="zh-CN" altLang="zh-CN" sz="1600" dirty="0"/>
          </a:p>
          <a:p>
            <a:pPr fontAlgn="auto"/>
            <a:r>
              <a:rPr lang="en-US" altLang="zh-CN" sz="1600" dirty="0"/>
              <a:t>		</a:t>
            </a:r>
            <a:r>
              <a:rPr lang="en-US" altLang="zh-CN" sz="1600" b="1" dirty="0" err="1"/>
              <a:t>this</a:t>
            </a:r>
            <a:r>
              <a:rPr lang="en-US" altLang="zh-CN" sz="1600" dirty="0" err="1"/>
              <a:t>.age</a:t>
            </a:r>
            <a:r>
              <a:rPr lang="en-US" altLang="zh-CN" sz="1600" dirty="0"/>
              <a:t> = age;</a:t>
            </a:r>
            <a:endParaRPr lang="zh-CN" altLang="zh-CN" sz="1600" dirty="0"/>
          </a:p>
          <a:p>
            <a:pPr fontAlgn="auto"/>
            <a:r>
              <a:rPr lang="en-US" altLang="zh-CN" sz="1600" dirty="0"/>
              <a:t>	}</a:t>
            </a:r>
            <a:endParaRPr lang="zh-CN" altLang="zh-CN" sz="1600" dirty="0"/>
          </a:p>
          <a:p>
            <a:r>
              <a:rPr lang="en-US" altLang="zh-CN" sz="1600" dirty="0"/>
              <a:t>}</a:t>
            </a:r>
            <a:endParaRPr lang="en-US" altLang="zh-CN" sz="1600" dirty="0"/>
          </a:p>
        </p:txBody>
      </p:sp>
      <p:sp>
        <p:nvSpPr>
          <p:cNvPr id="5" name="矩形 4"/>
          <p:cNvSpPr/>
          <p:nvPr/>
        </p:nvSpPr>
        <p:spPr>
          <a:xfrm>
            <a:off x="1597025" y="2839085"/>
            <a:ext cx="7275195" cy="32918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fontAlgn="auto"/>
            <a:r>
              <a:rPr lang="en-US" altLang="zh-CN" sz="1600" b="1" dirty="0"/>
              <a:t>public</a:t>
            </a:r>
            <a:r>
              <a:rPr lang="en-US" altLang="zh-CN" sz="1600" dirty="0"/>
              <a:t> </a:t>
            </a:r>
            <a:r>
              <a:rPr lang="en-US" altLang="zh-CN" sz="1600" b="1" dirty="0"/>
              <a:t>class</a:t>
            </a:r>
            <a:r>
              <a:rPr lang="en-US" altLang="zh-CN" sz="1600" dirty="0"/>
              <a:t> Test {</a:t>
            </a:r>
            <a:endParaRPr lang="zh-CN" altLang="zh-CN" sz="1600" dirty="0"/>
          </a:p>
          <a:p>
            <a:pPr fontAlgn="auto"/>
            <a:r>
              <a:rPr lang="en-US" altLang="zh-CN" sz="1600" dirty="0"/>
              <a:t>	</a:t>
            </a:r>
            <a:r>
              <a:rPr lang="en-US" altLang="zh-CN" sz="1600" b="1" dirty="0"/>
              <a:t>public</a:t>
            </a:r>
            <a:r>
              <a:rPr lang="en-US" altLang="zh-CN" sz="1600" dirty="0"/>
              <a:t> </a:t>
            </a:r>
            <a:r>
              <a:rPr lang="en-US" altLang="zh-CN" sz="1600" b="1" dirty="0"/>
              <a:t>static</a:t>
            </a:r>
            <a:r>
              <a:rPr lang="en-US" altLang="zh-CN" sz="1600" dirty="0"/>
              <a:t> </a:t>
            </a:r>
            <a:r>
              <a:rPr lang="en-US" altLang="zh-CN" sz="1600" b="1" dirty="0"/>
              <a:t>void</a:t>
            </a:r>
            <a:r>
              <a:rPr lang="en-US" altLang="zh-CN" sz="1600" dirty="0"/>
              <a:t> main(String[] </a:t>
            </a:r>
            <a:r>
              <a:rPr lang="en-US" altLang="zh-CN" sz="1600" dirty="0" err="1"/>
              <a:t>args</a:t>
            </a:r>
            <a:r>
              <a:rPr lang="en-US" altLang="zh-CN" sz="1600" dirty="0"/>
              <a:t>){</a:t>
            </a:r>
            <a:endParaRPr lang="zh-CN" altLang="zh-CN" sz="1600" dirty="0"/>
          </a:p>
          <a:p>
            <a:pPr fontAlgn="auto"/>
            <a:r>
              <a:rPr lang="en-US" altLang="zh-CN" sz="1600" dirty="0"/>
              <a:t>		Student stu1 = </a:t>
            </a:r>
            <a:r>
              <a:rPr lang="en-US" altLang="zh-CN" sz="1600" b="1" dirty="0"/>
              <a:t>new</a:t>
            </a:r>
            <a:r>
              <a:rPr lang="en-US" altLang="zh-CN" sz="1600" dirty="0"/>
              <a:t> Student("Lucy",15);</a:t>
            </a:r>
            <a:endParaRPr lang="zh-CN" altLang="zh-CN" sz="1600" dirty="0"/>
          </a:p>
          <a:p>
            <a:pPr fontAlgn="auto"/>
            <a:r>
              <a:rPr lang="en-US" altLang="zh-CN" sz="1600" dirty="0"/>
              <a:t>		Student stu2 = </a:t>
            </a:r>
            <a:r>
              <a:rPr lang="en-US" altLang="zh-CN" sz="1600" b="1" dirty="0"/>
              <a:t>null</a:t>
            </a:r>
            <a:r>
              <a:rPr lang="en-US" altLang="zh-CN" sz="1600" dirty="0"/>
              <a:t>;</a:t>
            </a:r>
            <a:endParaRPr lang="zh-CN" altLang="zh-CN" sz="1600" dirty="0"/>
          </a:p>
          <a:p>
            <a:pPr fontAlgn="auto"/>
            <a:r>
              <a:rPr lang="en-US" altLang="zh-CN" sz="1600" dirty="0"/>
              <a:t>		</a:t>
            </a:r>
            <a:r>
              <a:rPr lang="en-US" altLang="zh-CN" sz="1600" b="1" dirty="0"/>
              <a:t>try</a:t>
            </a:r>
            <a:r>
              <a:rPr lang="en-US" altLang="zh-CN" sz="1600" dirty="0"/>
              <a:t> {</a:t>
            </a:r>
            <a:endParaRPr lang="zh-CN" altLang="zh-CN" sz="1600" dirty="0"/>
          </a:p>
          <a:p>
            <a:pPr fontAlgn="auto"/>
            <a:r>
              <a:rPr lang="en-US" altLang="zh-CN" sz="1600" dirty="0"/>
              <a:t>			//</a:t>
            </a:r>
            <a:r>
              <a:rPr lang="zh-CN" altLang="zh-CN" sz="1600" dirty="0"/>
              <a:t>此句报错</a:t>
            </a:r>
            <a:endParaRPr lang="zh-CN" altLang="zh-CN" sz="1600" dirty="0"/>
          </a:p>
          <a:p>
            <a:pPr fontAlgn="auto"/>
            <a:r>
              <a:rPr lang="en-US" altLang="zh-CN" sz="1600" dirty="0"/>
              <a:t>			stu2 = (Student)</a:t>
            </a:r>
            <a:r>
              <a:rPr lang="en-US" altLang="zh-CN" sz="1600" u="sng" dirty="0"/>
              <a:t>stu1.clone()</a:t>
            </a:r>
            <a:r>
              <a:rPr lang="en-US" altLang="zh-CN" sz="1600" dirty="0"/>
              <a:t>;</a:t>
            </a:r>
            <a:endParaRPr lang="zh-CN" altLang="zh-CN" sz="1600" dirty="0"/>
          </a:p>
          <a:p>
            <a:pPr fontAlgn="auto"/>
            <a:r>
              <a:rPr lang="en-US" altLang="zh-CN" sz="1600" dirty="0"/>
              <a:t>		} </a:t>
            </a:r>
            <a:r>
              <a:rPr lang="en-US" altLang="zh-CN" sz="1600" b="1" dirty="0"/>
              <a:t>catch</a:t>
            </a:r>
            <a:r>
              <a:rPr lang="en-US" altLang="zh-CN" sz="1600" dirty="0"/>
              <a:t> (</a:t>
            </a:r>
            <a:r>
              <a:rPr lang="en-US" altLang="zh-CN" sz="1600" dirty="0" err="1"/>
              <a:t>CloneNotSupportedException</a:t>
            </a:r>
            <a:r>
              <a:rPr lang="en-US" altLang="zh-CN" sz="1600" dirty="0"/>
              <a:t> e) {</a:t>
            </a:r>
            <a:endParaRPr lang="zh-CN" altLang="zh-CN" sz="1600" dirty="0"/>
          </a:p>
          <a:p>
            <a:pPr fontAlgn="auto"/>
            <a:r>
              <a:rPr lang="en-US" altLang="zh-CN" sz="1600" dirty="0"/>
              <a:t>			</a:t>
            </a:r>
            <a:r>
              <a:rPr lang="en-US" altLang="zh-CN" sz="1600" dirty="0" err="1"/>
              <a:t>e.printStackTrace</a:t>
            </a:r>
            <a:r>
              <a:rPr lang="en-US" altLang="zh-CN" sz="1600" dirty="0"/>
              <a:t>();</a:t>
            </a:r>
            <a:endParaRPr lang="zh-CN" altLang="zh-CN" sz="1600" dirty="0"/>
          </a:p>
          <a:p>
            <a:pPr fontAlgn="auto"/>
            <a:r>
              <a:rPr lang="en-US" altLang="zh-CN" sz="1600" dirty="0"/>
              <a:t>		}</a:t>
            </a:r>
            <a:endParaRPr lang="zh-CN" altLang="zh-CN" sz="1600" dirty="0"/>
          </a:p>
          <a:p>
            <a:pPr fontAlgn="auto"/>
            <a:r>
              <a:rPr lang="zh-CN" altLang="zh-CN" sz="1600" dirty="0"/>
              <a:t>……</a:t>
            </a:r>
            <a:endParaRPr lang="zh-CN" altLang="zh-CN" sz="1600" dirty="0"/>
          </a:p>
          <a:p>
            <a:pPr fontAlgn="auto"/>
            <a:r>
              <a:rPr lang="en-US" altLang="zh-CN" sz="1600" dirty="0"/>
              <a:t>	}</a:t>
            </a:r>
            <a:endParaRPr lang="zh-CN" altLang="zh-CN" sz="1600" dirty="0"/>
          </a:p>
          <a:p>
            <a:r>
              <a:rPr lang="en-US" altLang="zh-CN" sz="1600" dirty="0"/>
              <a:t>}</a:t>
            </a:r>
            <a:endParaRPr lang="en-US" altLang="zh-CN" sz="1600" dirty="0"/>
          </a:p>
        </p:txBody>
      </p:sp>
      <p:sp>
        <p:nvSpPr>
          <p:cNvPr id="6" name="矩形 5"/>
          <p:cNvSpPr/>
          <p:nvPr/>
        </p:nvSpPr>
        <p:spPr>
          <a:xfrm>
            <a:off x="3472701" y="1116742"/>
            <a:ext cx="5400600" cy="19380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indent="-342900">
              <a:buFont typeface="Arial" panose="020B0604020202020204" pitchFamily="34" charset="0"/>
              <a:buChar char="•"/>
            </a:pPr>
            <a:r>
              <a:rPr lang="en-US" altLang="zh-CN" sz="2000" dirty="0"/>
              <a:t>Test</a:t>
            </a:r>
            <a:r>
              <a:rPr lang="zh-CN" altLang="zh-CN" sz="2000" dirty="0"/>
              <a:t>类相对于</a:t>
            </a:r>
            <a:r>
              <a:rPr lang="en-US" altLang="zh-CN" sz="2000" dirty="0"/>
              <a:t>Student</a:t>
            </a:r>
            <a:r>
              <a:rPr lang="zh-CN" altLang="zh-CN" sz="2000" dirty="0"/>
              <a:t>类来讲，身份是“第三方类”（既不是</a:t>
            </a:r>
            <a:r>
              <a:rPr lang="en-US" altLang="zh-CN" sz="2000" dirty="0"/>
              <a:t>Student</a:t>
            </a:r>
            <a:r>
              <a:rPr lang="zh-CN" altLang="zh-CN" sz="2000" dirty="0"/>
              <a:t>类本身，也不是</a:t>
            </a:r>
            <a:r>
              <a:rPr lang="en-US" altLang="zh-CN" sz="2000" dirty="0"/>
              <a:t>Student</a:t>
            </a:r>
            <a:r>
              <a:rPr lang="zh-CN" altLang="zh-CN" sz="2000" dirty="0"/>
              <a:t>的子类）</a:t>
            </a:r>
            <a:endParaRPr lang="en-US" altLang="zh-CN" sz="2000" dirty="0"/>
          </a:p>
          <a:p>
            <a:pPr marL="342900" indent="-342900">
              <a:buFont typeface="Arial" panose="020B0604020202020204" pitchFamily="34" charset="0"/>
              <a:buChar char="•"/>
            </a:pPr>
            <a:r>
              <a:rPr lang="en-US" altLang="zh-CN" sz="2000" dirty="0"/>
              <a:t>clone()</a:t>
            </a:r>
            <a:r>
              <a:rPr lang="zh-CN" altLang="en-US" sz="2000" dirty="0"/>
              <a:t>方法来自于</a:t>
            </a:r>
            <a:r>
              <a:rPr lang="en-US" altLang="zh-CN" sz="2000" dirty="0"/>
              <a:t>Object</a:t>
            </a:r>
            <a:r>
              <a:rPr lang="zh-CN" altLang="en-US" sz="2000" dirty="0"/>
              <a:t>，与</a:t>
            </a:r>
            <a:r>
              <a:rPr lang="en-US" altLang="zh-CN" sz="2000" dirty="0"/>
              <a:t>Test</a:t>
            </a:r>
            <a:r>
              <a:rPr lang="zh-CN" altLang="en-US" sz="2000" dirty="0"/>
              <a:t>不同包，所以</a:t>
            </a:r>
            <a:r>
              <a:rPr lang="en-US" altLang="zh-CN" sz="2000" dirty="0"/>
              <a:t>Test</a:t>
            </a:r>
            <a:r>
              <a:rPr lang="zh-CN" altLang="zh-CN" sz="2000" dirty="0"/>
              <a:t>没有权利访问</a:t>
            </a:r>
            <a:r>
              <a:rPr lang="en-US" altLang="zh-CN" sz="2000" dirty="0"/>
              <a:t>Student</a:t>
            </a:r>
            <a:r>
              <a:rPr lang="zh-CN" altLang="en-US" sz="2000" dirty="0"/>
              <a:t>从</a:t>
            </a:r>
            <a:r>
              <a:rPr lang="en-US" altLang="zh-CN" sz="2000" dirty="0"/>
              <a:t>Object</a:t>
            </a:r>
            <a:r>
              <a:rPr lang="zh-CN" altLang="en-US" sz="2000" dirty="0"/>
              <a:t>继承来的</a:t>
            </a:r>
            <a:r>
              <a:rPr lang="en-US" altLang="zh-CN" sz="2000" dirty="0"/>
              <a:t>protected</a:t>
            </a:r>
            <a:r>
              <a:rPr lang="zh-CN" altLang="zh-CN" sz="2000" dirty="0"/>
              <a:t>修饰的方法。</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27685" y="1473835"/>
            <a:ext cx="8229600" cy="4525645"/>
          </a:xfrm>
        </p:spPr>
        <p:txBody>
          <a:bodyPr/>
          <a:lstStyle/>
          <a:p>
            <a:r>
              <a:rPr lang="zh-CN" altLang="zh-CN" dirty="0"/>
              <a:t>实现方法：</a:t>
            </a:r>
            <a:endParaRPr lang="zh-CN" altLang="zh-CN" dirty="0"/>
          </a:p>
          <a:p>
            <a:pPr lvl="1"/>
            <a:r>
              <a:rPr lang="zh-CN" altLang="zh-CN" dirty="0"/>
              <a:t>在</a:t>
            </a:r>
            <a:r>
              <a:rPr lang="en-US" altLang="zh-CN" dirty="0"/>
              <a:t>Student</a:t>
            </a:r>
            <a:r>
              <a:rPr lang="zh-CN" altLang="zh-CN" dirty="0"/>
              <a:t>类中重写</a:t>
            </a:r>
            <a:r>
              <a:rPr lang="en-US" altLang="zh-CN" dirty="0"/>
              <a:t>Object</a:t>
            </a:r>
            <a:r>
              <a:rPr lang="zh-CN" altLang="zh-CN" dirty="0"/>
              <a:t>类的</a:t>
            </a:r>
            <a:r>
              <a:rPr lang="en-US" altLang="zh-CN" dirty="0"/>
              <a:t>clone()</a:t>
            </a:r>
            <a:r>
              <a:rPr lang="zh-CN" altLang="zh-CN" dirty="0"/>
              <a:t>方法，并将</a:t>
            </a:r>
            <a:r>
              <a:rPr lang="en-US" altLang="zh-CN" dirty="0"/>
              <a:t>clone()</a:t>
            </a:r>
            <a:r>
              <a:rPr lang="zh-CN" altLang="zh-CN" dirty="0"/>
              <a:t>方法的访问修饰符改为</a:t>
            </a:r>
            <a:r>
              <a:rPr lang="en-US" altLang="zh-CN" dirty="0"/>
              <a:t>public</a:t>
            </a:r>
            <a:r>
              <a:rPr lang="zh-CN" altLang="zh-CN" dirty="0"/>
              <a:t>（重写父类方法时，访问修饰符可以比父类更宽泛）。</a:t>
            </a:r>
            <a:endParaRPr lang="zh-CN" altLang="zh-CN" dirty="0"/>
          </a:p>
          <a:p>
            <a:pPr lvl="1"/>
            <a:r>
              <a:rPr lang="zh-CN" altLang="zh-CN" dirty="0"/>
              <a:t>在</a:t>
            </a:r>
            <a:r>
              <a:rPr lang="en-US" altLang="zh-CN" dirty="0"/>
              <a:t>clone()</a:t>
            </a:r>
            <a:r>
              <a:rPr lang="zh-CN" altLang="zh-CN" dirty="0"/>
              <a:t>方法中用</a:t>
            </a:r>
            <a:r>
              <a:rPr lang="en-US" altLang="zh-CN" dirty="0" err="1"/>
              <a:t>super.clone</a:t>
            </a:r>
            <a:r>
              <a:rPr lang="en-US" altLang="zh-CN" dirty="0"/>
              <a:t>()</a:t>
            </a:r>
            <a:r>
              <a:rPr lang="zh-CN" altLang="zh-CN" dirty="0"/>
              <a:t>的形式调用父类</a:t>
            </a:r>
            <a:r>
              <a:rPr lang="en-US" altLang="zh-CN" dirty="0"/>
              <a:t>Object</a:t>
            </a:r>
            <a:r>
              <a:rPr lang="zh-CN" altLang="zh-CN" dirty="0"/>
              <a:t>中的</a:t>
            </a:r>
            <a:r>
              <a:rPr lang="en-US" altLang="zh-CN" dirty="0"/>
              <a:t>clone()</a:t>
            </a:r>
            <a:r>
              <a:rPr lang="zh-CN" altLang="zh-CN" dirty="0"/>
              <a:t>方法，完成复制行为。</a:t>
            </a:r>
            <a:endParaRPr lang="zh-CN" altLang="zh-CN" dirty="0"/>
          </a:p>
          <a:p>
            <a:pPr lvl="1"/>
            <a:r>
              <a:rPr lang="zh-CN" altLang="zh-CN" dirty="0"/>
              <a:t>此外，依照语法规则，</a:t>
            </a:r>
            <a:r>
              <a:rPr lang="en-US" altLang="zh-CN" dirty="0"/>
              <a:t>Student</a:t>
            </a:r>
            <a:r>
              <a:rPr lang="zh-CN" altLang="zh-CN" dirty="0"/>
              <a:t>类要实现</a:t>
            </a:r>
            <a:r>
              <a:rPr lang="en-US" altLang="zh-CN" dirty="0" err="1"/>
              <a:t>Cloneable</a:t>
            </a:r>
            <a:r>
              <a:rPr lang="zh-CN" altLang="zh-CN" dirty="0"/>
              <a:t>接口（接口将在第</a:t>
            </a:r>
            <a:r>
              <a:rPr lang="en-US" altLang="zh-CN" dirty="0"/>
              <a:t>6</a:t>
            </a:r>
            <a:r>
              <a:rPr lang="zh-CN" altLang="zh-CN" dirty="0"/>
              <a:t>章学习），该接口仅仅起到标识该类的对象是可以复制的作用，并没有实际功能。</a:t>
            </a:r>
            <a:endParaRPr lang="zh-CN" altLang="en-US" dirty="0"/>
          </a:p>
        </p:txBody>
      </p:sp>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a:t>
            </a:r>
            <a:r>
              <a:rPr lang="zh-CN" altLang="en-US" sz="2400" dirty="0">
                <a:effectLst/>
              </a:rPr>
              <a:t>对象的</a:t>
            </a:r>
            <a:r>
              <a:rPr lang="zh-CN" altLang="zh-CN" sz="2400" dirty="0">
                <a:effectLst/>
              </a:rPr>
              <a:t>复制</a:t>
            </a:r>
            <a:endParaRPr lang="zh-CN" altLang="zh-CN" sz="2400" dirty="0">
              <a:effectLst/>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64515" y="1481455"/>
            <a:ext cx="8579485" cy="4525645"/>
          </a:xfrm>
        </p:spPr>
        <p:txBody>
          <a:bodyPr>
            <a:normAutofit/>
          </a:bodyPr>
          <a:lstStyle/>
          <a:p>
            <a:pPr marL="109855" indent="0" fontAlgn="auto">
              <a:buNone/>
            </a:pPr>
            <a:r>
              <a:rPr lang="en-US" altLang="zh-CN" sz="2000" b="1" dirty="0"/>
              <a:t>public</a:t>
            </a:r>
            <a:r>
              <a:rPr lang="en-US" altLang="zh-CN" sz="2000" dirty="0"/>
              <a:t> </a:t>
            </a:r>
            <a:r>
              <a:rPr lang="en-US" altLang="zh-CN" sz="2000" b="1" dirty="0"/>
              <a:t>class</a:t>
            </a:r>
            <a:r>
              <a:rPr lang="en-US" altLang="zh-CN" sz="2000" dirty="0"/>
              <a:t> Student </a:t>
            </a:r>
            <a:r>
              <a:rPr lang="en-US" altLang="zh-CN" sz="2000" b="1" dirty="0">
                <a:solidFill>
                  <a:srgbClr val="C00000"/>
                </a:solidFill>
              </a:rPr>
              <a:t>implements</a:t>
            </a:r>
            <a:r>
              <a:rPr lang="en-US" altLang="zh-CN" sz="2000" dirty="0">
                <a:solidFill>
                  <a:srgbClr val="C00000"/>
                </a:solidFill>
              </a:rPr>
              <a:t> Cloneable</a:t>
            </a:r>
            <a:r>
              <a:rPr lang="en-US" altLang="zh-CN" sz="2000" dirty="0"/>
              <a:t>{  </a:t>
            </a:r>
            <a:endParaRPr lang="en-US" altLang="zh-CN" sz="2000" dirty="0"/>
          </a:p>
          <a:p>
            <a:pPr marL="109855" indent="0" fontAlgn="auto">
              <a:buNone/>
            </a:pPr>
            <a:r>
              <a:rPr lang="en-US" altLang="zh-CN" sz="2000" dirty="0"/>
              <a:t>	// implements Cloneable</a:t>
            </a:r>
            <a:r>
              <a:rPr lang="zh-CN" altLang="zh-CN" sz="2000" dirty="0"/>
              <a:t>表示实现</a:t>
            </a:r>
            <a:r>
              <a:rPr lang="en-US" altLang="zh-CN" sz="2000" dirty="0" err="1"/>
              <a:t>Cloneable</a:t>
            </a:r>
            <a:r>
              <a:rPr lang="zh-CN" altLang="zh-CN" sz="2000" dirty="0"/>
              <a:t>接口</a:t>
            </a:r>
            <a:endParaRPr lang="zh-CN" altLang="zh-CN" sz="2000" dirty="0"/>
          </a:p>
          <a:p>
            <a:pPr marL="109855" indent="0" fontAlgn="auto">
              <a:buNone/>
            </a:pPr>
            <a:r>
              <a:rPr lang="en-US" altLang="zh-CN" sz="2000" dirty="0"/>
              <a:t>	</a:t>
            </a:r>
            <a:r>
              <a:rPr lang="en-US" altLang="zh-CN" sz="2000" b="1" dirty="0"/>
              <a:t>private</a:t>
            </a:r>
            <a:r>
              <a:rPr lang="en-US" altLang="zh-CN" sz="2000" dirty="0"/>
              <a:t> String name;</a:t>
            </a:r>
            <a:endParaRPr lang="zh-CN" altLang="zh-CN" sz="2000" dirty="0"/>
          </a:p>
          <a:p>
            <a:pPr marL="109855" indent="0" fontAlgn="auto">
              <a:buNone/>
            </a:pPr>
            <a:r>
              <a:rPr lang="en-US" altLang="zh-CN" sz="2000" dirty="0"/>
              <a:t>	</a:t>
            </a:r>
            <a:r>
              <a:rPr lang="en-US" altLang="zh-CN" sz="2000" b="1" dirty="0"/>
              <a:t>private</a:t>
            </a:r>
            <a:r>
              <a:rPr lang="en-US" altLang="zh-CN" sz="2000" dirty="0"/>
              <a:t> </a:t>
            </a:r>
            <a:r>
              <a:rPr lang="en-US" altLang="zh-CN" sz="2000" b="1" dirty="0" err="1"/>
              <a:t>int</a:t>
            </a:r>
            <a:r>
              <a:rPr lang="en-US" altLang="zh-CN" sz="2000" dirty="0"/>
              <a:t> age;</a:t>
            </a:r>
            <a:endParaRPr lang="zh-CN" altLang="zh-CN" sz="2000" dirty="0"/>
          </a:p>
          <a:p>
            <a:pPr marL="109855" indent="0" fontAlgn="auto">
              <a:buNone/>
            </a:pPr>
            <a:r>
              <a:rPr lang="zh-CN" altLang="zh-CN" sz="2000" dirty="0"/>
              <a:t>……</a:t>
            </a:r>
            <a:endParaRPr lang="zh-CN" altLang="zh-CN" sz="2000" dirty="0"/>
          </a:p>
          <a:p>
            <a:pPr marL="109855" indent="0" fontAlgn="auto">
              <a:buNone/>
            </a:pPr>
            <a:r>
              <a:rPr lang="en-US" altLang="zh-CN" sz="2000" dirty="0"/>
              <a:t>	</a:t>
            </a:r>
            <a:r>
              <a:rPr lang="en-US" altLang="zh-CN" sz="2000" b="1" dirty="0">
                <a:solidFill>
                  <a:srgbClr val="C00000"/>
                </a:solidFill>
              </a:rPr>
              <a:t>public</a:t>
            </a:r>
            <a:r>
              <a:rPr lang="en-US" altLang="zh-CN" sz="2000" dirty="0">
                <a:solidFill>
                  <a:srgbClr val="C00000"/>
                </a:solidFill>
              </a:rPr>
              <a:t> </a:t>
            </a:r>
            <a:r>
              <a:rPr lang="en-US" altLang="zh-CN" sz="2000" dirty="0"/>
              <a:t>Object clone() throws</a:t>
            </a:r>
            <a:r>
              <a:rPr lang="en-US" altLang="zh-CN" sz="2000" dirty="0">
                <a:solidFill>
                  <a:srgbClr val="C00000"/>
                </a:solidFill>
              </a:rPr>
              <a:t> </a:t>
            </a:r>
            <a:r>
              <a:rPr lang="en-US" altLang="zh-CN" sz="2000" dirty="0" err="1"/>
              <a:t>CloneNotSupportedException</a:t>
            </a:r>
            <a:r>
              <a:rPr lang="en-US" altLang="zh-CN" sz="2000" dirty="0"/>
              <a:t>{  </a:t>
            </a:r>
            <a:endParaRPr lang="en-US" altLang="zh-CN" sz="2000" dirty="0"/>
          </a:p>
          <a:p>
            <a:pPr marL="109855" indent="0" fontAlgn="auto">
              <a:buNone/>
            </a:pPr>
            <a:r>
              <a:rPr lang="en-US" altLang="zh-CN" sz="2000" dirty="0"/>
              <a:t>		//</a:t>
            </a:r>
            <a:r>
              <a:rPr lang="zh-CN" altLang="zh-CN" sz="2000" dirty="0"/>
              <a:t>重写</a:t>
            </a:r>
            <a:r>
              <a:rPr lang="en-US" altLang="zh-CN" sz="2000" dirty="0"/>
              <a:t>Object</a:t>
            </a:r>
            <a:r>
              <a:rPr lang="zh-CN" altLang="zh-CN" sz="2000" dirty="0"/>
              <a:t>类的</a:t>
            </a:r>
            <a:r>
              <a:rPr lang="en-US" altLang="zh-CN" sz="2000" dirty="0"/>
              <a:t>clone()</a:t>
            </a:r>
            <a:r>
              <a:rPr lang="zh-CN" altLang="zh-CN" sz="2000" dirty="0"/>
              <a:t>方法</a:t>
            </a:r>
            <a:endParaRPr lang="zh-CN" altLang="zh-CN" sz="2000" dirty="0"/>
          </a:p>
          <a:p>
            <a:pPr marL="109855" indent="0" fontAlgn="auto">
              <a:buNone/>
            </a:pPr>
            <a:r>
              <a:rPr lang="en-US" altLang="zh-CN" sz="2000" dirty="0"/>
              <a:t>		return  (Student)</a:t>
            </a:r>
            <a:r>
              <a:rPr lang="en-US" altLang="zh-CN" sz="2000" b="1" dirty="0" err="1"/>
              <a:t>super</a:t>
            </a:r>
            <a:r>
              <a:rPr lang="en-US" altLang="zh-CN" sz="2000" dirty="0" err="1"/>
              <a:t>.clone</a:t>
            </a:r>
            <a:r>
              <a:rPr lang="en-US" altLang="zh-CN" sz="2000" dirty="0"/>
              <a:t>();    </a:t>
            </a:r>
            <a:endParaRPr lang="en-US" altLang="zh-CN" sz="2000" dirty="0"/>
          </a:p>
          <a:p>
            <a:pPr marL="109855" indent="0" fontAlgn="auto">
              <a:buNone/>
            </a:pPr>
            <a:r>
              <a:rPr lang="en-US" altLang="zh-CN" sz="2000" dirty="0"/>
              <a:t>		//</a:t>
            </a:r>
            <a:r>
              <a:rPr lang="zh-CN" altLang="zh-CN" sz="2000" dirty="0"/>
              <a:t>调用</a:t>
            </a:r>
            <a:r>
              <a:rPr lang="en-US" altLang="zh-CN" sz="2000" dirty="0"/>
              <a:t>Object</a:t>
            </a:r>
            <a:r>
              <a:rPr lang="zh-CN" altLang="zh-CN" sz="2000" dirty="0"/>
              <a:t>类的</a:t>
            </a:r>
            <a:r>
              <a:rPr lang="en-US" altLang="zh-CN" sz="2000" dirty="0"/>
              <a:t>clone()</a:t>
            </a:r>
            <a:r>
              <a:rPr lang="zh-CN" altLang="zh-CN" sz="2000" dirty="0"/>
              <a:t>功能完成复制</a:t>
            </a:r>
            <a:endParaRPr lang="zh-CN" altLang="zh-CN" sz="2000" dirty="0"/>
          </a:p>
          <a:p>
            <a:pPr marL="109855" indent="0" fontAlgn="auto">
              <a:buNone/>
            </a:pPr>
            <a:r>
              <a:rPr lang="en-US" altLang="zh-CN" sz="2000" dirty="0"/>
              <a:t>	}</a:t>
            </a:r>
            <a:endParaRPr lang="zh-CN" altLang="zh-CN" sz="2000" dirty="0"/>
          </a:p>
          <a:p>
            <a:pPr marL="109855" indent="0">
              <a:buNone/>
            </a:pPr>
            <a:r>
              <a:rPr lang="en-US" altLang="zh-CN" sz="2000" dirty="0"/>
              <a:t>}</a:t>
            </a:r>
            <a:endParaRPr lang="zh-CN" altLang="en-US" sz="2000" dirty="0"/>
          </a:p>
        </p:txBody>
      </p:sp>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a:t>
            </a:r>
            <a:r>
              <a:rPr lang="zh-CN" altLang="en-US" sz="2400" dirty="0">
                <a:effectLst/>
              </a:rPr>
              <a:t>对象的</a:t>
            </a:r>
            <a:r>
              <a:rPr lang="zh-CN" altLang="zh-CN" sz="2400" dirty="0">
                <a:effectLst/>
              </a:rPr>
              <a:t>复制</a:t>
            </a:r>
            <a:endParaRPr lang="zh-CN" altLang="zh-CN" sz="2400" dirty="0">
              <a:effectLst/>
            </a:endParaRPr>
          </a:p>
        </p:txBody>
      </p:sp>
      <p:grpSp>
        <p:nvGrpSpPr>
          <p:cNvPr id="6" name="组合 5"/>
          <p:cNvGrpSpPr/>
          <p:nvPr/>
        </p:nvGrpSpPr>
        <p:grpSpPr>
          <a:xfrm>
            <a:off x="395605" y="4509135"/>
            <a:ext cx="2160270" cy="1223645"/>
            <a:chOff x="623" y="7101"/>
            <a:chExt cx="3402" cy="1927"/>
          </a:xfrm>
        </p:grpSpPr>
        <p:sp>
          <p:nvSpPr>
            <p:cNvPr id="4" name="线形标注 1 3"/>
            <p:cNvSpPr/>
            <p:nvPr/>
          </p:nvSpPr>
          <p:spPr>
            <a:xfrm rot="10800000">
              <a:off x="623" y="7101"/>
              <a:ext cx="3402" cy="1927"/>
            </a:xfrm>
            <a:prstGeom prst="borderCallout1">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23" y="7140"/>
              <a:ext cx="3254" cy="1888"/>
            </a:xfrm>
            <a:prstGeom prst="rect">
              <a:avLst/>
            </a:prstGeom>
            <a:noFill/>
          </p:spPr>
          <p:txBody>
            <a:bodyPr wrap="square" rtlCol="0">
              <a:spAutoFit/>
            </a:bodyPr>
            <a:lstStyle/>
            <a:p>
              <a:r>
                <a:rPr lang="zh-CN" altLang="en-US"/>
                <a:t>super.clone()是Object类型，要强制转换为</a:t>
              </a:r>
              <a:r>
                <a:rPr lang="en-US" altLang="zh-CN"/>
                <a:t>S</a:t>
              </a:r>
              <a:r>
                <a:rPr lang="zh-CN" altLang="en-US"/>
                <a:t>tudent类型</a:t>
              </a: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70890" y="1506220"/>
            <a:ext cx="8229600" cy="4525645"/>
          </a:xfrm>
        </p:spPr>
        <p:txBody>
          <a:bodyPr>
            <a:normAutofit/>
          </a:bodyPr>
          <a:lstStyle/>
          <a:p>
            <a:pPr marL="109855" indent="0" fontAlgn="auto">
              <a:buNone/>
            </a:pPr>
            <a:r>
              <a:rPr lang="en-US" altLang="zh-CN" sz="2000" b="1" dirty="0"/>
              <a:t>public</a:t>
            </a:r>
            <a:r>
              <a:rPr lang="en-US" altLang="zh-CN" sz="2000" dirty="0"/>
              <a:t> </a:t>
            </a:r>
            <a:r>
              <a:rPr lang="en-US" altLang="zh-CN" sz="2000" b="1" dirty="0"/>
              <a:t>class</a:t>
            </a:r>
            <a:r>
              <a:rPr lang="en-US" altLang="zh-CN" sz="2000" dirty="0"/>
              <a:t> Test {</a:t>
            </a:r>
            <a:endParaRPr lang="zh-CN" altLang="zh-CN" sz="2000" dirty="0"/>
          </a:p>
          <a:p>
            <a:pPr marL="109855" indent="0" fontAlgn="auto">
              <a:buNone/>
            </a:pPr>
            <a:r>
              <a:rPr lang="en-US" altLang="zh-CN" sz="2000" dirty="0"/>
              <a:t>	</a:t>
            </a:r>
            <a:r>
              <a:rPr lang="en-US" altLang="zh-CN" sz="2000" b="1" dirty="0"/>
              <a:t>public</a:t>
            </a:r>
            <a:r>
              <a:rPr lang="en-US" altLang="zh-CN" sz="2000" dirty="0"/>
              <a:t> </a:t>
            </a:r>
            <a:r>
              <a:rPr lang="en-US" altLang="zh-CN" sz="2000" b="1" dirty="0"/>
              <a:t>static</a:t>
            </a:r>
            <a:r>
              <a:rPr lang="en-US" altLang="zh-CN" sz="2000" dirty="0"/>
              <a:t> </a:t>
            </a:r>
            <a:r>
              <a:rPr lang="en-US" altLang="zh-CN" sz="2000" b="1" dirty="0"/>
              <a:t>void</a:t>
            </a:r>
            <a:r>
              <a:rPr lang="en-US" altLang="zh-CN" sz="2000" dirty="0"/>
              <a:t> main(String[] </a:t>
            </a:r>
            <a:r>
              <a:rPr lang="en-US" altLang="zh-CN" sz="2000" dirty="0" err="1"/>
              <a:t>args</a:t>
            </a:r>
            <a:r>
              <a:rPr lang="en-US" altLang="zh-CN" sz="2000" dirty="0"/>
              <a:t>) throws</a:t>
            </a:r>
            <a:r>
              <a:rPr lang="en-US" altLang="zh-CN" sz="2000" dirty="0">
                <a:solidFill>
                  <a:srgbClr val="C00000"/>
                </a:solidFill>
              </a:rPr>
              <a:t> </a:t>
            </a:r>
            <a:r>
              <a:rPr lang="en-US" altLang="zh-CN" sz="2000" dirty="0" err="1"/>
              <a:t>CloneNotSupportedException</a:t>
            </a:r>
            <a:r>
              <a:rPr lang="en-US" altLang="zh-CN" sz="2000" dirty="0"/>
              <a:t>{</a:t>
            </a:r>
            <a:endParaRPr lang="zh-CN" altLang="zh-CN" sz="2000" dirty="0"/>
          </a:p>
          <a:p>
            <a:pPr marL="109855" indent="0" fontAlgn="auto">
              <a:buNone/>
            </a:pPr>
            <a:r>
              <a:rPr lang="en-US" altLang="zh-CN" sz="2000" dirty="0"/>
              <a:t>		Student stu1 = </a:t>
            </a:r>
            <a:r>
              <a:rPr lang="en-US" altLang="zh-CN" sz="2000" b="1" dirty="0"/>
              <a:t>new</a:t>
            </a:r>
            <a:r>
              <a:rPr lang="en-US" altLang="zh-CN" sz="2000" dirty="0"/>
              <a:t> Student("Lucy",15);</a:t>
            </a:r>
            <a:endParaRPr lang="zh-CN" altLang="zh-CN" sz="2000" dirty="0"/>
          </a:p>
          <a:p>
            <a:pPr marL="109855" indent="0" fontAlgn="auto">
              <a:buNone/>
            </a:pPr>
            <a:r>
              <a:rPr lang="en-US" altLang="zh-CN" sz="2000" dirty="0"/>
              <a:t>		Student stu2 = stu1.clone();</a:t>
            </a:r>
            <a:endParaRPr lang="zh-CN" altLang="zh-CN" sz="2000" dirty="0"/>
          </a:p>
          <a:p>
            <a:pPr marL="109855" indent="0" fontAlgn="auto">
              <a:buNone/>
            </a:pP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(stu1);</a:t>
            </a:r>
            <a:endParaRPr lang="zh-CN" altLang="zh-CN" sz="2000" dirty="0"/>
          </a:p>
          <a:p>
            <a:pPr marL="109855" indent="0" fontAlgn="auto">
              <a:buNone/>
            </a:pP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(stu2);</a:t>
            </a:r>
            <a:endParaRPr lang="zh-CN" altLang="zh-CN" sz="2000" dirty="0"/>
          </a:p>
          <a:p>
            <a:pPr marL="109855" indent="0" fontAlgn="auto">
              <a:buNone/>
            </a:pPr>
            <a:r>
              <a:rPr lang="en-US" altLang="zh-CN" sz="2000" dirty="0"/>
              <a:t>	}</a:t>
            </a:r>
            <a:endParaRPr lang="zh-CN" altLang="zh-CN" sz="2000" dirty="0"/>
          </a:p>
          <a:p>
            <a:pPr marL="109855" indent="0">
              <a:buNone/>
            </a:pPr>
            <a:r>
              <a:rPr lang="en-US" altLang="zh-CN" sz="2000" dirty="0"/>
              <a:t>}</a:t>
            </a:r>
            <a:endParaRPr lang="zh-CN" altLang="en-US" sz="2000" dirty="0"/>
          </a:p>
        </p:txBody>
      </p:sp>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a:t>
            </a:r>
            <a:r>
              <a:rPr lang="zh-CN" altLang="en-US" sz="2400" dirty="0">
                <a:effectLst/>
              </a:rPr>
              <a:t>对象的</a:t>
            </a:r>
            <a:r>
              <a:rPr lang="zh-CN" altLang="zh-CN" sz="2400" dirty="0">
                <a:effectLst/>
              </a:rPr>
              <a:t>复制</a:t>
            </a:r>
            <a:endParaRPr lang="zh-CN" altLang="zh-CN" sz="2400" dirty="0">
              <a:effectLst/>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13740" y="1554480"/>
            <a:ext cx="8229600" cy="3099435"/>
          </a:xfrm>
        </p:spPr>
        <p:txBody>
          <a:bodyPr/>
          <a:lstStyle/>
          <a:p>
            <a:r>
              <a:rPr lang="en-US" altLang="zh-CN" dirty="0"/>
              <a:t>Java</a:t>
            </a:r>
            <a:r>
              <a:rPr lang="zh-CN" altLang="zh-CN" dirty="0"/>
              <a:t>中将对象的复制分为浅复制与深复制两种（复制也称克隆</a:t>
            </a:r>
            <a:r>
              <a:rPr lang="en-US" altLang="zh-CN" dirty="0"/>
              <a:t>(clone)</a:t>
            </a:r>
            <a:r>
              <a:rPr lang="zh-CN" altLang="zh-CN" dirty="0"/>
              <a:t>）。</a:t>
            </a:r>
            <a:endParaRPr lang="zh-CN" altLang="zh-CN" dirty="0"/>
          </a:p>
          <a:p>
            <a:r>
              <a:rPr lang="zh-CN" altLang="zh-CN" dirty="0"/>
              <a:t>浅复制指被复制对象的所有数据成员都含有与原来对象相同的值，包括引用类型的数据成员，即不复制引用类型数据成员所指向的对象。</a:t>
            </a:r>
            <a:endParaRPr lang="zh-CN" altLang="zh-CN" dirty="0"/>
          </a:p>
          <a:p>
            <a:r>
              <a:rPr lang="zh-CN" altLang="zh-CN" dirty="0"/>
              <a:t>深复制实现的是数据成员的全面复制，包括复制产生引用成员所指向的对象的副本。</a:t>
            </a:r>
            <a:endParaRPr lang="zh-CN" altLang="en-US" dirty="0"/>
          </a:p>
        </p:txBody>
      </p:sp>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方法与深、浅复制</a:t>
            </a:r>
            <a:endParaRPr lang="zh-CN" altLang="zh-CN" sz="2400" dirty="0">
              <a:effectLst/>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方法与深、浅复制</a:t>
            </a:r>
            <a:endParaRPr lang="zh-CN" altLang="zh-CN" sz="2400" dirty="0">
              <a:effectLst/>
            </a:endParaRPr>
          </a:p>
        </p:txBody>
      </p:sp>
      <p:sp>
        <p:nvSpPr>
          <p:cNvPr id="4" name="矩形 3"/>
          <p:cNvSpPr/>
          <p:nvPr/>
        </p:nvSpPr>
        <p:spPr>
          <a:xfrm>
            <a:off x="467544" y="1412776"/>
            <a:ext cx="1097280" cy="460375"/>
          </a:xfrm>
          <a:prstGeom prst="rect">
            <a:avLst/>
          </a:prstGeom>
        </p:spPr>
        <p:txBody>
          <a:bodyPr wrap="none">
            <a:spAutoFit/>
          </a:bodyPr>
          <a:lstStyle/>
          <a:p>
            <a:r>
              <a:rPr lang="zh-CN" altLang="zh-CN" sz="2400" dirty="0"/>
              <a:t>浅复制</a:t>
            </a:r>
            <a:endParaRPr lang="zh-CN" altLang="en-US" sz="2400" dirty="0"/>
          </a:p>
        </p:txBody>
      </p:sp>
      <p:sp>
        <p:nvSpPr>
          <p:cNvPr id="17" name="椭圆 16"/>
          <p:cNvSpPr/>
          <p:nvPr/>
        </p:nvSpPr>
        <p:spPr>
          <a:xfrm>
            <a:off x="251520" y="1901152"/>
            <a:ext cx="4248472" cy="2968007"/>
          </a:xfrm>
          <a:prstGeom prst="ellipse">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矩形 17"/>
          <p:cNvSpPr/>
          <p:nvPr/>
        </p:nvSpPr>
        <p:spPr>
          <a:xfrm>
            <a:off x="1043608" y="2274549"/>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"Lucy"</a:t>
            </a:r>
            <a:endParaRPr lang="zh-CN" altLang="en-US" dirty="0">
              <a:latin typeface="Times New Roman" panose="02020603050405020304" pitchFamily="18" charset="0"/>
              <a:cs typeface="Times New Roman" panose="02020603050405020304" pitchFamily="18" charset="0"/>
            </a:endParaRPr>
          </a:p>
        </p:txBody>
      </p:sp>
      <p:sp>
        <p:nvSpPr>
          <p:cNvPr id="19" name="矩形 18"/>
          <p:cNvSpPr/>
          <p:nvPr/>
        </p:nvSpPr>
        <p:spPr>
          <a:xfrm>
            <a:off x="1043608" y="2634589"/>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15</a:t>
            </a:r>
            <a:endParaRPr lang="zh-CN" altLang="en-US"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1984090" y="5102275"/>
            <a:ext cx="936104" cy="368300"/>
          </a:xfrm>
          <a:prstGeom prst="rect">
            <a:avLst/>
          </a:prstGeom>
          <a:noFill/>
          <a:ln>
            <a:noFill/>
          </a:ln>
        </p:spPr>
        <p:txBody>
          <a:bodyPr wrap="square" rtlCol="0">
            <a:spAutoFit/>
          </a:bodyPr>
          <a:lstStyle/>
          <a:p>
            <a:r>
              <a:rPr lang="zh-CN" altLang="en-US" dirty="0"/>
              <a:t>堆内存</a:t>
            </a:r>
            <a:endParaRPr lang="zh-CN" altLang="en-US" dirty="0"/>
          </a:p>
        </p:txBody>
      </p:sp>
      <p:sp>
        <p:nvSpPr>
          <p:cNvPr id="34" name="矩形 33"/>
          <p:cNvSpPr/>
          <p:nvPr/>
        </p:nvSpPr>
        <p:spPr>
          <a:xfrm>
            <a:off x="1043608" y="2996952"/>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矩形 35"/>
          <p:cNvSpPr/>
          <p:nvPr/>
        </p:nvSpPr>
        <p:spPr>
          <a:xfrm>
            <a:off x="2659410" y="2989983"/>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r>
              <a:rPr lang="en-US" altLang="zh-CN" sz="1800" dirty="0">
                <a:solidFill>
                  <a:srgbClr val="2A00FF"/>
                </a:solidFill>
                <a:highlight>
                  <a:srgbClr val="E8F2FE"/>
                </a:highlight>
                <a:latin typeface="Consolas" panose="020B0609020204030204" pitchFamily="49" charset="0"/>
              </a:rPr>
              <a:t>Grace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38" name="矩形 37"/>
          <p:cNvSpPr/>
          <p:nvPr/>
        </p:nvSpPr>
        <p:spPr>
          <a:xfrm>
            <a:off x="2659410" y="3352346"/>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40" name="直接箭头连接符 39"/>
          <p:cNvCxnSpPr/>
          <p:nvPr/>
        </p:nvCxnSpPr>
        <p:spPr>
          <a:xfrm flipV="1">
            <a:off x="1984090" y="3179295"/>
            <a:ext cx="67532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716016" y="1916832"/>
            <a:ext cx="4248472" cy="2952328"/>
          </a:xfrm>
          <a:prstGeom prst="ellipse">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3" name="矩形 42"/>
          <p:cNvSpPr/>
          <p:nvPr/>
        </p:nvSpPr>
        <p:spPr>
          <a:xfrm>
            <a:off x="5508104" y="2290228"/>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"Lucy"</a:t>
            </a:r>
            <a:endParaRPr lang="zh-CN" altLang="en-US" dirty="0">
              <a:latin typeface="Times New Roman" panose="02020603050405020304" pitchFamily="18" charset="0"/>
              <a:cs typeface="Times New Roman" panose="02020603050405020304" pitchFamily="18" charset="0"/>
            </a:endParaRPr>
          </a:p>
        </p:txBody>
      </p:sp>
      <p:sp>
        <p:nvSpPr>
          <p:cNvPr id="44" name="矩形 43"/>
          <p:cNvSpPr/>
          <p:nvPr/>
        </p:nvSpPr>
        <p:spPr>
          <a:xfrm>
            <a:off x="5508104" y="2650268"/>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15</a:t>
            </a:r>
            <a:endParaRPr lang="zh-CN" altLang="en-US"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6482340" y="5301208"/>
            <a:ext cx="936104" cy="368300"/>
          </a:xfrm>
          <a:prstGeom prst="rect">
            <a:avLst/>
          </a:prstGeom>
          <a:noFill/>
          <a:ln>
            <a:noFill/>
          </a:ln>
        </p:spPr>
        <p:txBody>
          <a:bodyPr wrap="square" rtlCol="0">
            <a:spAutoFit/>
          </a:bodyPr>
          <a:lstStyle/>
          <a:p>
            <a:r>
              <a:rPr lang="zh-CN" altLang="en-US" dirty="0"/>
              <a:t>堆内存</a:t>
            </a:r>
            <a:endParaRPr lang="zh-CN" altLang="en-US" dirty="0"/>
          </a:p>
        </p:txBody>
      </p:sp>
      <p:sp>
        <p:nvSpPr>
          <p:cNvPr id="46" name="矩形 45"/>
          <p:cNvSpPr/>
          <p:nvPr/>
        </p:nvSpPr>
        <p:spPr>
          <a:xfrm>
            <a:off x="5508104" y="3012631"/>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7" name="矩形 46"/>
          <p:cNvSpPr/>
          <p:nvPr/>
        </p:nvSpPr>
        <p:spPr>
          <a:xfrm>
            <a:off x="7123906" y="3005662"/>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r>
              <a:rPr lang="en-US" altLang="zh-CN" sz="1800" dirty="0">
                <a:solidFill>
                  <a:srgbClr val="2A00FF"/>
                </a:solidFill>
                <a:highlight>
                  <a:srgbClr val="E8F2FE"/>
                </a:highlight>
                <a:latin typeface="Consolas" panose="020B0609020204030204" pitchFamily="49" charset="0"/>
              </a:rPr>
              <a:t>Grace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8" name="矩形 47"/>
          <p:cNvSpPr/>
          <p:nvPr/>
        </p:nvSpPr>
        <p:spPr>
          <a:xfrm>
            <a:off x="7123906" y="3368025"/>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49" name="直接箭头连接符 48"/>
          <p:cNvCxnSpPr/>
          <p:nvPr/>
        </p:nvCxnSpPr>
        <p:spPr>
          <a:xfrm flipV="1">
            <a:off x="6448586" y="3194974"/>
            <a:ext cx="67532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683746" y="3494039"/>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"Lucy"</a:t>
            </a:r>
            <a:endParaRPr lang="zh-CN" altLang="en-US" dirty="0">
              <a:latin typeface="Times New Roman" panose="02020603050405020304" pitchFamily="18" charset="0"/>
              <a:cs typeface="Times New Roman" panose="02020603050405020304" pitchFamily="18" charset="0"/>
            </a:endParaRPr>
          </a:p>
        </p:txBody>
      </p:sp>
      <p:sp>
        <p:nvSpPr>
          <p:cNvPr id="51" name="矩形 50"/>
          <p:cNvSpPr/>
          <p:nvPr/>
        </p:nvSpPr>
        <p:spPr>
          <a:xfrm>
            <a:off x="5683746" y="3854079"/>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15</a:t>
            </a:r>
            <a:endParaRPr lang="zh-CN" altLang="en-US" dirty="0">
              <a:latin typeface="Times New Roman" panose="02020603050405020304" pitchFamily="18" charset="0"/>
              <a:cs typeface="Times New Roman" panose="02020603050405020304" pitchFamily="18" charset="0"/>
            </a:endParaRPr>
          </a:p>
        </p:txBody>
      </p:sp>
      <p:sp>
        <p:nvSpPr>
          <p:cNvPr id="52" name="矩形 51"/>
          <p:cNvSpPr/>
          <p:nvPr/>
        </p:nvSpPr>
        <p:spPr>
          <a:xfrm>
            <a:off x="5683746" y="4216442"/>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54" name="直接箭头连接符 53"/>
          <p:cNvCxnSpPr/>
          <p:nvPr/>
        </p:nvCxnSpPr>
        <p:spPr>
          <a:xfrm flipV="1">
            <a:off x="6700614" y="3194975"/>
            <a:ext cx="423292" cy="12038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方法与深、浅复制</a:t>
            </a:r>
            <a:endParaRPr lang="zh-CN" altLang="zh-CN" sz="2400" dirty="0">
              <a:effectLst/>
            </a:endParaRPr>
          </a:p>
        </p:txBody>
      </p:sp>
      <p:sp>
        <p:nvSpPr>
          <p:cNvPr id="4" name="矩形 3"/>
          <p:cNvSpPr/>
          <p:nvPr/>
        </p:nvSpPr>
        <p:spPr>
          <a:xfrm>
            <a:off x="467544" y="1412776"/>
            <a:ext cx="1097280" cy="460375"/>
          </a:xfrm>
          <a:prstGeom prst="rect">
            <a:avLst/>
          </a:prstGeom>
        </p:spPr>
        <p:txBody>
          <a:bodyPr wrap="none">
            <a:spAutoFit/>
          </a:bodyPr>
          <a:lstStyle/>
          <a:p>
            <a:r>
              <a:rPr lang="zh-CN" altLang="en-US" sz="2400" dirty="0"/>
              <a:t>深</a:t>
            </a:r>
            <a:r>
              <a:rPr lang="zh-CN" altLang="zh-CN" sz="2400" dirty="0"/>
              <a:t>复制</a:t>
            </a:r>
            <a:endParaRPr lang="zh-CN" altLang="en-US" sz="2400" dirty="0"/>
          </a:p>
        </p:txBody>
      </p:sp>
      <p:sp>
        <p:nvSpPr>
          <p:cNvPr id="17" name="椭圆 16"/>
          <p:cNvSpPr/>
          <p:nvPr/>
        </p:nvSpPr>
        <p:spPr>
          <a:xfrm>
            <a:off x="251520" y="1901152"/>
            <a:ext cx="4248472" cy="2968007"/>
          </a:xfrm>
          <a:prstGeom prst="ellipse">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TextBox 23"/>
          <p:cNvSpPr txBox="1"/>
          <p:nvPr/>
        </p:nvSpPr>
        <p:spPr>
          <a:xfrm>
            <a:off x="1984090" y="5102275"/>
            <a:ext cx="936104" cy="368300"/>
          </a:xfrm>
          <a:prstGeom prst="rect">
            <a:avLst/>
          </a:prstGeom>
          <a:noFill/>
          <a:ln>
            <a:noFill/>
          </a:ln>
        </p:spPr>
        <p:txBody>
          <a:bodyPr wrap="square" rtlCol="0">
            <a:spAutoFit/>
          </a:bodyPr>
          <a:lstStyle/>
          <a:p>
            <a:r>
              <a:rPr lang="zh-CN" altLang="en-US" dirty="0"/>
              <a:t>堆内存</a:t>
            </a:r>
            <a:endParaRPr lang="zh-CN" altLang="en-US" dirty="0"/>
          </a:p>
        </p:txBody>
      </p:sp>
      <p:sp>
        <p:nvSpPr>
          <p:cNvPr id="42" name="椭圆 41"/>
          <p:cNvSpPr/>
          <p:nvPr/>
        </p:nvSpPr>
        <p:spPr>
          <a:xfrm>
            <a:off x="4716016" y="1916832"/>
            <a:ext cx="4248472" cy="2952328"/>
          </a:xfrm>
          <a:prstGeom prst="ellipse">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3" name="矩形 42"/>
          <p:cNvSpPr/>
          <p:nvPr/>
        </p:nvSpPr>
        <p:spPr>
          <a:xfrm>
            <a:off x="5508104" y="2290228"/>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"Lucy"</a:t>
            </a:r>
            <a:endParaRPr lang="zh-CN" altLang="en-US" dirty="0">
              <a:latin typeface="Times New Roman" panose="02020603050405020304" pitchFamily="18" charset="0"/>
              <a:cs typeface="Times New Roman" panose="02020603050405020304" pitchFamily="18" charset="0"/>
            </a:endParaRPr>
          </a:p>
        </p:txBody>
      </p:sp>
      <p:sp>
        <p:nvSpPr>
          <p:cNvPr id="44" name="矩形 43"/>
          <p:cNvSpPr/>
          <p:nvPr/>
        </p:nvSpPr>
        <p:spPr>
          <a:xfrm>
            <a:off x="5508104" y="2650268"/>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15</a:t>
            </a:r>
            <a:endParaRPr lang="zh-CN" altLang="en-US"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6482340" y="5301208"/>
            <a:ext cx="936104" cy="368300"/>
          </a:xfrm>
          <a:prstGeom prst="rect">
            <a:avLst/>
          </a:prstGeom>
          <a:noFill/>
          <a:ln>
            <a:noFill/>
          </a:ln>
        </p:spPr>
        <p:txBody>
          <a:bodyPr wrap="square" rtlCol="0">
            <a:spAutoFit/>
          </a:bodyPr>
          <a:lstStyle/>
          <a:p>
            <a:r>
              <a:rPr lang="zh-CN" altLang="en-US" dirty="0"/>
              <a:t>堆内存</a:t>
            </a:r>
            <a:endParaRPr lang="zh-CN" altLang="en-US" dirty="0"/>
          </a:p>
        </p:txBody>
      </p:sp>
      <p:sp>
        <p:nvSpPr>
          <p:cNvPr id="46" name="矩形 45"/>
          <p:cNvSpPr/>
          <p:nvPr/>
        </p:nvSpPr>
        <p:spPr>
          <a:xfrm>
            <a:off x="5508104" y="3012631"/>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7" name="矩形 46"/>
          <p:cNvSpPr/>
          <p:nvPr/>
        </p:nvSpPr>
        <p:spPr>
          <a:xfrm>
            <a:off x="7308304" y="2447422"/>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r>
              <a:rPr lang="en-US" altLang="zh-CN" sz="1800" dirty="0">
                <a:solidFill>
                  <a:srgbClr val="2A00FF"/>
                </a:solidFill>
                <a:highlight>
                  <a:srgbClr val="E8F2FE"/>
                </a:highlight>
                <a:latin typeface="Consolas" panose="020B0609020204030204" pitchFamily="49" charset="0"/>
              </a:rPr>
              <a:t>Kenzo</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8" name="矩形 47"/>
          <p:cNvSpPr/>
          <p:nvPr/>
        </p:nvSpPr>
        <p:spPr>
          <a:xfrm>
            <a:off x="7308304" y="2809785"/>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49" name="直接箭头连接符 48"/>
          <p:cNvCxnSpPr>
            <a:endCxn id="47" idx="1"/>
          </p:cNvCxnSpPr>
          <p:nvPr/>
        </p:nvCxnSpPr>
        <p:spPr>
          <a:xfrm flipV="1">
            <a:off x="6448586" y="2629765"/>
            <a:ext cx="859718" cy="5652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683746" y="3494039"/>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"Lucy"</a:t>
            </a:r>
            <a:endParaRPr lang="zh-CN" altLang="en-US" dirty="0">
              <a:latin typeface="Times New Roman" panose="02020603050405020304" pitchFamily="18" charset="0"/>
              <a:cs typeface="Times New Roman" panose="02020603050405020304" pitchFamily="18" charset="0"/>
            </a:endParaRPr>
          </a:p>
        </p:txBody>
      </p:sp>
      <p:sp>
        <p:nvSpPr>
          <p:cNvPr id="51" name="矩形 50"/>
          <p:cNvSpPr/>
          <p:nvPr/>
        </p:nvSpPr>
        <p:spPr>
          <a:xfrm>
            <a:off x="5683746" y="3854079"/>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15</a:t>
            </a:r>
            <a:endParaRPr lang="zh-CN" altLang="en-US" dirty="0">
              <a:latin typeface="Times New Roman" panose="02020603050405020304" pitchFamily="18" charset="0"/>
              <a:cs typeface="Times New Roman" panose="02020603050405020304" pitchFamily="18" charset="0"/>
            </a:endParaRPr>
          </a:p>
        </p:txBody>
      </p:sp>
      <p:sp>
        <p:nvSpPr>
          <p:cNvPr id="52" name="矩形 51"/>
          <p:cNvSpPr/>
          <p:nvPr/>
        </p:nvSpPr>
        <p:spPr>
          <a:xfrm>
            <a:off x="5683746" y="4216442"/>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54" name="直接箭头连接符 53"/>
          <p:cNvCxnSpPr>
            <a:endCxn id="25" idx="1"/>
          </p:cNvCxnSpPr>
          <p:nvPr/>
        </p:nvCxnSpPr>
        <p:spPr>
          <a:xfrm flipV="1">
            <a:off x="6700614" y="3604374"/>
            <a:ext cx="607690" cy="7944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308304" y="3422031"/>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r>
              <a:rPr lang="en-US" altLang="zh-CN" sz="1800" dirty="0">
                <a:solidFill>
                  <a:srgbClr val="2A00FF"/>
                </a:solidFill>
                <a:highlight>
                  <a:srgbClr val="E8F2FE"/>
                </a:highlight>
                <a:latin typeface="Consolas" panose="020B0609020204030204" pitchFamily="49" charset="0"/>
              </a:rPr>
              <a:t>Grace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6" name="矩形 25"/>
          <p:cNvSpPr/>
          <p:nvPr/>
        </p:nvSpPr>
        <p:spPr>
          <a:xfrm>
            <a:off x="7308304" y="3784394"/>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7" name="矩形 26"/>
          <p:cNvSpPr/>
          <p:nvPr/>
        </p:nvSpPr>
        <p:spPr>
          <a:xfrm>
            <a:off x="1043608" y="2274549"/>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"Lucy"</a:t>
            </a:r>
            <a:endParaRPr lang="zh-CN" altLang="en-US" dirty="0">
              <a:latin typeface="Times New Roman" panose="02020603050405020304" pitchFamily="18" charset="0"/>
              <a:cs typeface="Times New Roman" panose="02020603050405020304" pitchFamily="18" charset="0"/>
            </a:endParaRPr>
          </a:p>
        </p:txBody>
      </p:sp>
      <p:sp>
        <p:nvSpPr>
          <p:cNvPr id="28" name="矩形 27"/>
          <p:cNvSpPr/>
          <p:nvPr/>
        </p:nvSpPr>
        <p:spPr>
          <a:xfrm>
            <a:off x="1043608" y="2634589"/>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15</a:t>
            </a:r>
            <a:endParaRPr lang="zh-CN" altLang="en-US" dirty="0">
              <a:latin typeface="Times New Roman" panose="02020603050405020304" pitchFamily="18" charset="0"/>
              <a:cs typeface="Times New Roman" panose="02020603050405020304" pitchFamily="18" charset="0"/>
            </a:endParaRPr>
          </a:p>
        </p:txBody>
      </p:sp>
      <p:sp>
        <p:nvSpPr>
          <p:cNvPr id="29" name="矩形 28"/>
          <p:cNvSpPr/>
          <p:nvPr/>
        </p:nvSpPr>
        <p:spPr>
          <a:xfrm>
            <a:off x="1043608" y="2996952"/>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0" name="矩形 29"/>
          <p:cNvSpPr/>
          <p:nvPr/>
        </p:nvSpPr>
        <p:spPr>
          <a:xfrm>
            <a:off x="2659410" y="2989983"/>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r>
              <a:rPr lang="en-US" altLang="zh-CN" sz="1800" dirty="0">
                <a:solidFill>
                  <a:srgbClr val="2A00FF"/>
                </a:solidFill>
                <a:highlight>
                  <a:srgbClr val="E8F2FE"/>
                </a:highlight>
                <a:latin typeface="Consolas" panose="020B0609020204030204" pitchFamily="49" charset="0"/>
              </a:rPr>
              <a:t>Grace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31" name="矩形 30"/>
          <p:cNvSpPr/>
          <p:nvPr/>
        </p:nvSpPr>
        <p:spPr>
          <a:xfrm>
            <a:off x="2659410" y="3352346"/>
            <a:ext cx="1192510" cy="364686"/>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32" name="直接箭头连接符 31"/>
          <p:cNvCxnSpPr/>
          <p:nvPr/>
        </p:nvCxnSpPr>
        <p:spPr>
          <a:xfrm flipV="1">
            <a:off x="1984090" y="3179295"/>
            <a:ext cx="67532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idx="4294967295"/>
          </p:nvPr>
        </p:nvSpPr>
        <p:spPr>
          <a:xfrm>
            <a:off x="690245" y="1384300"/>
            <a:ext cx="8229600" cy="4525645"/>
          </a:xfrm>
        </p:spPr>
        <p:txBody>
          <a:bodyPr/>
          <a:lstStyle/>
          <a:p>
            <a:r>
              <a:rPr lang="zh-CN" altLang="en-US" sz="2800" dirty="0"/>
              <a:t>继承分类</a:t>
            </a:r>
            <a:endParaRPr lang="zh-CN" altLang="en-US" sz="2800" dirty="0"/>
          </a:p>
          <a:p>
            <a:pPr lvl="1" algn="just"/>
            <a:r>
              <a:rPr lang="zh-CN" altLang="en-US" sz="2400" dirty="0">
                <a:latin typeface="宋体" panose="02010600030101010101" pitchFamily="2" charset="-122"/>
              </a:rPr>
              <a:t>单继承：一个子类最多只能有一个父类。</a:t>
            </a:r>
            <a:endParaRPr lang="zh-CN" altLang="en-US" sz="2400" dirty="0">
              <a:latin typeface="宋体" panose="02010600030101010101" pitchFamily="2" charset="-122"/>
            </a:endParaRPr>
          </a:p>
          <a:p>
            <a:pPr lvl="1" algn="just"/>
            <a:r>
              <a:rPr lang="zh-CN" altLang="en-US" sz="2400" dirty="0">
                <a:latin typeface="宋体" panose="02010600030101010101" pitchFamily="2" charset="-122"/>
              </a:rPr>
              <a:t>多继承：一个子类可有两个以上的父类。</a:t>
            </a:r>
            <a:endParaRPr lang="zh-CN" altLang="en-US" sz="2400" dirty="0">
              <a:latin typeface="宋体" panose="02010600030101010101" pitchFamily="2" charset="-122"/>
            </a:endParaRPr>
          </a:p>
          <a:p>
            <a:pPr lvl="1" algn="just"/>
            <a:endParaRPr lang="en-US" altLang="zh-CN" sz="2400" dirty="0"/>
          </a:p>
          <a:p>
            <a:pPr>
              <a:spcBef>
                <a:spcPct val="20000"/>
              </a:spcBef>
              <a:buClr>
                <a:schemeClr val="accent2"/>
              </a:buClr>
              <a:buSzPct val="80000"/>
              <a:buFont typeface="Wingdings" panose="05000000000000000000" pitchFamily="2" charset="2"/>
              <a:buChar char="l"/>
            </a:pPr>
            <a:r>
              <a:rPr lang="en-US" altLang="zh-CN" sz="2400" dirty="0"/>
              <a:t>Java</a:t>
            </a:r>
            <a:r>
              <a:rPr lang="zh-CN" altLang="en-US" sz="2400" dirty="0"/>
              <a:t>类只支持单继承，</a:t>
            </a:r>
            <a:r>
              <a:rPr lang="zh-CN" altLang="en-US" sz="2400" dirty="0">
                <a:sym typeface="+mn-ea"/>
              </a:rPr>
              <a:t>每个子类只能有一个直接父类；</a:t>
            </a:r>
            <a:endParaRPr lang="zh-CN" altLang="en-US" sz="2400" dirty="0">
              <a:sym typeface="+mn-ea"/>
            </a:endParaRPr>
          </a:p>
          <a:p>
            <a:pPr>
              <a:spcBef>
                <a:spcPct val="20000"/>
              </a:spcBef>
              <a:buClr>
                <a:schemeClr val="accent2"/>
              </a:buClr>
              <a:buSzPct val="80000"/>
              <a:buFont typeface="Wingdings" panose="05000000000000000000" pitchFamily="2" charset="2"/>
              <a:buChar char="l"/>
            </a:pPr>
            <a:endParaRPr lang="zh-CN" altLang="en-US" sz="2400" dirty="0">
              <a:sym typeface="+mn-ea"/>
            </a:endParaRPr>
          </a:p>
          <a:p>
            <a:pPr>
              <a:spcBef>
                <a:spcPct val="20000"/>
              </a:spcBef>
              <a:buClr>
                <a:schemeClr val="accent2"/>
              </a:buClr>
              <a:buSzPct val="80000"/>
              <a:buFont typeface="Wingdings" panose="05000000000000000000" pitchFamily="2" charset="2"/>
              <a:buChar char="l"/>
            </a:pPr>
            <a:r>
              <a:rPr lang="zh-CN" altLang="en-US" sz="2400" dirty="0"/>
              <a:t>而</a:t>
            </a:r>
            <a:r>
              <a:rPr lang="en-US" altLang="zh-CN" sz="2400" dirty="0"/>
              <a:t>Java</a:t>
            </a:r>
            <a:r>
              <a:rPr lang="zh-CN" altLang="en-US" sz="2400" dirty="0"/>
              <a:t>接口支持多继承。</a:t>
            </a:r>
            <a:r>
              <a:rPr lang="en-US" altLang="zh-CN" sz="2400" dirty="0"/>
              <a:t>Java</a:t>
            </a:r>
            <a:r>
              <a:rPr lang="zh-CN" altLang="en-US" sz="2400" dirty="0"/>
              <a:t>多继承的功能则是通过接口方式来间接实现的。</a:t>
            </a:r>
            <a:endParaRPr lang="zh-CN" altLang="en-US" sz="2800" dirty="0"/>
          </a:p>
          <a:p>
            <a:endParaRPr lang="en-US" altLang="zh-CN" sz="2800" dirty="0"/>
          </a:p>
          <a:p>
            <a:pPr algn="just">
              <a:buFont typeface="Wingdings" panose="05000000000000000000" pitchFamily="2" charset="2"/>
              <a:buNone/>
            </a:pPr>
            <a:endParaRPr lang="zh-CN" altLang="en-US" sz="2400" dirty="0"/>
          </a:p>
          <a:p>
            <a:endParaRPr lang="zh-CN" altLang="en-US" sz="2400" dirty="0"/>
          </a:p>
        </p:txBody>
      </p:sp>
      <p:sp>
        <p:nvSpPr>
          <p:cNvPr id="134146" name="Rectangle 2"/>
          <p:cNvSpPr>
            <a:spLocks noGrp="1" noChangeArrowheads="1"/>
          </p:cNvSpPr>
          <p:nvPr>
            <p:ph type="title"/>
          </p:nvPr>
        </p:nvSpPr>
        <p:spPr>
          <a:xfrm>
            <a:off x="1204913" y="393565"/>
            <a:ext cx="6482886" cy="381635"/>
          </a:xfrm>
        </p:spPr>
        <p:txBody>
          <a:bodyPr/>
          <a:lstStyle/>
          <a:p>
            <a:r>
              <a:rPr kumimoji="1" lang="en-US" altLang="zh-CN" dirty="0"/>
              <a:t>5.1.1 </a:t>
            </a:r>
            <a:r>
              <a:rPr kumimoji="1" lang="zh-CN" altLang="en-US" dirty="0"/>
              <a:t>继承的概念</a:t>
            </a:r>
            <a:endParaRPr kumimoji="1" lang="zh-CN" altLang="en-US"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4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35940" y="1489075"/>
            <a:ext cx="8229600" cy="2883535"/>
          </a:xfrm>
        </p:spPr>
        <p:txBody>
          <a:bodyPr>
            <a:normAutofit/>
          </a:bodyPr>
          <a:lstStyle/>
          <a:p>
            <a:pPr marL="109855" indent="0" fontAlgn="auto">
              <a:buNone/>
            </a:pPr>
            <a:r>
              <a:rPr lang="en-US" altLang="zh-CN" sz="2400" dirty="0"/>
              <a:t>【</a:t>
            </a:r>
            <a:r>
              <a:rPr lang="zh-CN" altLang="en-US" sz="2400" dirty="0"/>
              <a:t>例</a:t>
            </a:r>
            <a:r>
              <a:rPr lang="en-US" altLang="zh-CN" sz="2400" dirty="0"/>
              <a:t>】</a:t>
            </a:r>
            <a:r>
              <a:rPr lang="zh-CN" altLang="zh-CN" sz="2400" dirty="0"/>
              <a:t>向</a:t>
            </a:r>
            <a:r>
              <a:rPr lang="en-US" altLang="zh-CN" sz="2400" dirty="0"/>
              <a:t>Student</a:t>
            </a:r>
            <a:r>
              <a:rPr lang="zh-CN" altLang="zh-CN" sz="2400" dirty="0"/>
              <a:t>中组合一个</a:t>
            </a:r>
            <a:r>
              <a:rPr lang="en-US" altLang="zh-CN" sz="2400" dirty="0"/>
              <a:t>Teacher</a:t>
            </a:r>
            <a:r>
              <a:rPr lang="zh-CN" altLang="zh-CN" sz="2400" dirty="0"/>
              <a:t>类的引用成员</a:t>
            </a:r>
            <a:r>
              <a:rPr lang="zh-CN" altLang="en-US" sz="2400" dirty="0"/>
              <a:t>。</a:t>
            </a:r>
            <a:endParaRPr lang="en-US" altLang="zh-CN" sz="2400" dirty="0"/>
          </a:p>
          <a:p>
            <a:pPr marL="109855" indent="0" fontAlgn="auto">
              <a:buNone/>
            </a:pPr>
            <a:endParaRPr lang="en-US" altLang="zh-CN" sz="2400" dirty="0"/>
          </a:p>
          <a:p>
            <a:pPr marL="109855" indent="0" fontAlgn="auto">
              <a:buNone/>
            </a:pPr>
            <a:r>
              <a:rPr lang="zh-CN" altLang="zh-CN" sz="2400" dirty="0"/>
              <a:t>实现深复制时，如果对象中包含引用成员，则该引用成员所属类也需要重写</a:t>
            </a:r>
            <a:r>
              <a:rPr lang="en-US" altLang="zh-CN" sz="2400" dirty="0"/>
              <a:t>clone()</a:t>
            </a:r>
            <a:r>
              <a:rPr lang="zh-CN" altLang="zh-CN" sz="2400" dirty="0"/>
              <a:t>方法。在复制对象时，再单独复制引用成员所指对象。</a:t>
            </a:r>
            <a:endParaRPr lang="zh-CN" altLang="en-US" sz="2400" dirty="0"/>
          </a:p>
        </p:txBody>
      </p:sp>
      <p:sp>
        <p:nvSpPr>
          <p:cNvPr id="3" name="标题 2"/>
          <p:cNvSpPr>
            <a:spLocks noGrp="1"/>
          </p:cNvSpPr>
          <p:nvPr>
            <p:ph type="title"/>
          </p:nvPr>
        </p:nvSpPr>
        <p:spPr/>
        <p:txBody>
          <a:bodyPr>
            <a:noAutofit/>
          </a:bodyPr>
          <a:lstStyle/>
          <a:p>
            <a:r>
              <a:rPr lang="en-US" altLang="zh-CN" sz="2400" dirty="0">
                <a:effectLst/>
              </a:rPr>
              <a:t>5.2.4  Object</a:t>
            </a:r>
            <a:r>
              <a:rPr lang="zh-CN" altLang="zh-CN" sz="2400" dirty="0">
                <a:effectLst/>
              </a:rPr>
              <a:t>类的</a:t>
            </a:r>
            <a:r>
              <a:rPr lang="en-US" altLang="zh-CN" sz="2400" dirty="0">
                <a:effectLst/>
              </a:rPr>
              <a:t>clone()</a:t>
            </a:r>
            <a:r>
              <a:rPr lang="zh-CN" altLang="zh-CN" sz="2400" dirty="0">
                <a:effectLst/>
              </a:rPr>
              <a:t>方法与深、浅复制</a:t>
            </a:r>
            <a:endParaRPr lang="zh-CN" altLang="zh-CN" sz="2400" dirty="0">
              <a:effectLst/>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087755" y="1238250"/>
            <a:ext cx="8229600" cy="4972050"/>
          </a:xfrm>
        </p:spPr>
        <p:txBody>
          <a:bodyPr>
            <a:normAutofit fontScale="75000" lnSpcReduction="20000"/>
          </a:bodyPr>
          <a:lstStyle/>
          <a:p>
            <a:pPr marL="109855" indent="0" fontAlgn="auto">
              <a:buNone/>
            </a:pPr>
            <a:r>
              <a:rPr lang="en-US" altLang="zh-CN" sz="2000" b="1" dirty="0"/>
              <a:t>public</a:t>
            </a:r>
            <a:r>
              <a:rPr lang="en-US" altLang="zh-CN" sz="2000" dirty="0"/>
              <a:t> </a:t>
            </a:r>
            <a:r>
              <a:rPr lang="en-US" altLang="zh-CN" sz="2000" b="1" dirty="0"/>
              <a:t>class</a:t>
            </a:r>
            <a:r>
              <a:rPr lang="en-US" altLang="zh-CN" sz="2000" dirty="0"/>
              <a:t> </a:t>
            </a:r>
            <a:r>
              <a:rPr lang="en-US" altLang="zh-CN" sz="2000" dirty="0">
                <a:solidFill>
                  <a:srgbClr val="C00000"/>
                </a:solidFill>
              </a:rPr>
              <a:t>Teacher</a:t>
            </a:r>
            <a:r>
              <a:rPr lang="en-US" altLang="zh-CN" sz="2000" dirty="0"/>
              <a:t>{</a:t>
            </a:r>
            <a:endParaRPr lang="zh-CN" altLang="zh-CN" sz="2000" dirty="0"/>
          </a:p>
          <a:p>
            <a:pPr marL="109855" indent="0" fontAlgn="auto">
              <a:buNone/>
            </a:pPr>
            <a:r>
              <a:rPr lang="en-US" altLang="zh-CN" sz="2000" dirty="0"/>
              <a:t>	</a:t>
            </a:r>
            <a:r>
              <a:rPr lang="en-US" altLang="zh-CN" sz="2000" b="1" dirty="0"/>
              <a:t>private</a:t>
            </a:r>
            <a:r>
              <a:rPr lang="en-US" altLang="zh-CN" sz="2000" dirty="0"/>
              <a:t> String name;</a:t>
            </a:r>
            <a:endParaRPr lang="zh-CN" altLang="zh-CN" sz="2000" dirty="0"/>
          </a:p>
          <a:p>
            <a:pPr marL="109855" indent="0" fontAlgn="auto">
              <a:buNone/>
            </a:pPr>
            <a:r>
              <a:rPr lang="en-US" altLang="zh-CN" sz="2000" dirty="0"/>
              <a:t>	</a:t>
            </a:r>
            <a:r>
              <a:rPr lang="en-US" altLang="zh-CN" sz="2000" b="1" dirty="0"/>
              <a:t>public</a:t>
            </a:r>
            <a:r>
              <a:rPr lang="en-US" altLang="zh-CN" sz="2000" dirty="0"/>
              <a:t> Teacher(String name) {</a:t>
            </a:r>
            <a:r>
              <a:rPr lang="en-US" altLang="zh-CN" sz="2000" b="1" dirty="0"/>
              <a:t>this</a:t>
            </a:r>
            <a:r>
              <a:rPr lang="en-US" altLang="zh-CN" sz="2000" dirty="0"/>
              <a:t>.name = name;}</a:t>
            </a:r>
            <a:endParaRPr lang="zh-CN" altLang="zh-CN" sz="2000" dirty="0"/>
          </a:p>
          <a:p>
            <a:pPr marL="109855" indent="0" fontAlgn="auto">
              <a:buNone/>
            </a:pPr>
            <a:r>
              <a:rPr lang="en-US" altLang="zh-CN" sz="2000" dirty="0"/>
              <a:t>	</a:t>
            </a:r>
            <a:r>
              <a:rPr lang="en-US" altLang="zh-CN" sz="2000" b="1" dirty="0"/>
              <a:t>public</a:t>
            </a:r>
            <a:r>
              <a:rPr lang="en-US" altLang="zh-CN" sz="2000" dirty="0"/>
              <a:t> Teacher() {}	</a:t>
            </a:r>
            <a:endParaRPr lang="zh-CN" altLang="zh-CN" sz="2000" dirty="0"/>
          </a:p>
          <a:p>
            <a:pPr marL="109855" indent="0" fontAlgn="auto">
              <a:buNone/>
            </a:pPr>
            <a:r>
              <a:rPr lang="en-US" altLang="zh-CN" sz="2000" dirty="0"/>
              <a:t>	</a:t>
            </a:r>
            <a:r>
              <a:rPr lang="en-US" altLang="zh-CN" sz="2000" b="1" dirty="0"/>
              <a:t>public</a:t>
            </a:r>
            <a:r>
              <a:rPr lang="en-US" altLang="zh-CN" sz="2000" dirty="0"/>
              <a:t> String </a:t>
            </a:r>
            <a:r>
              <a:rPr lang="en-US" altLang="zh-CN" sz="2000" dirty="0" err="1"/>
              <a:t>getName</a:t>
            </a:r>
            <a:r>
              <a:rPr lang="en-US" altLang="zh-CN" sz="2000" dirty="0"/>
              <a:t>() {	</a:t>
            </a:r>
            <a:r>
              <a:rPr lang="en-US" altLang="zh-CN" sz="2000" b="1" dirty="0"/>
              <a:t>return</a:t>
            </a:r>
            <a:r>
              <a:rPr lang="en-US" altLang="zh-CN" sz="2000" dirty="0"/>
              <a:t> name;}</a:t>
            </a:r>
            <a:endParaRPr lang="zh-CN" altLang="zh-CN" sz="2000" dirty="0"/>
          </a:p>
          <a:p>
            <a:pPr marL="109855" indent="0" fontAlgn="auto">
              <a:buNone/>
            </a:pPr>
            <a:r>
              <a:rPr lang="en-US" altLang="zh-CN" sz="2000" dirty="0"/>
              <a:t>	</a:t>
            </a:r>
            <a:r>
              <a:rPr lang="en-US" altLang="zh-CN" sz="2000" b="1" dirty="0"/>
              <a:t>public</a:t>
            </a:r>
            <a:r>
              <a:rPr lang="en-US" altLang="zh-CN" sz="2000" dirty="0"/>
              <a:t> </a:t>
            </a:r>
            <a:r>
              <a:rPr lang="en-US" altLang="zh-CN" sz="2000" b="1" dirty="0"/>
              <a:t>void</a:t>
            </a:r>
            <a:r>
              <a:rPr lang="en-US" altLang="zh-CN" sz="2000" dirty="0"/>
              <a:t> </a:t>
            </a:r>
            <a:r>
              <a:rPr lang="en-US" altLang="zh-CN" sz="2000" dirty="0" err="1"/>
              <a:t>setName</a:t>
            </a:r>
            <a:r>
              <a:rPr lang="en-US" altLang="zh-CN" sz="2000" dirty="0"/>
              <a:t>(String name) {</a:t>
            </a:r>
            <a:r>
              <a:rPr lang="en-US" altLang="zh-CN" sz="2000" b="1" dirty="0"/>
              <a:t>this</a:t>
            </a:r>
            <a:r>
              <a:rPr lang="en-US" altLang="zh-CN" sz="2000" dirty="0"/>
              <a:t>.name = name;}</a:t>
            </a:r>
            <a:endParaRPr lang="zh-CN" altLang="zh-CN" sz="2000" dirty="0"/>
          </a:p>
          <a:p>
            <a:pPr marL="109855" indent="0">
              <a:buNone/>
            </a:pPr>
            <a:r>
              <a:rPr lang="en-US" altLang="zh-CN" sz="2000" dirty="0"/>
              <a:t>}</a:t>
            </a:r>
            <a:endParaRPr lang="en-US" altLang="zh-CN" sz="2000" dirty="0"/>
          </a:p>
          <a:p>
            <a:pPr marL="109855" indent="0" fontAlgn="auto">
              <a:buNone/>
            </a:pPr>
            <a:r>
              <a:rPr lang="en-US" altLang="zh-CN" sz="2000" b="1" dirty="0"/>
              <a:t>public</a:t>
            </a:r>
            <a:r>
              <a:rPr lang="en-US" altLang="zh-CN" sz="2000" dirty="0"/>
              <a:t> </a:t>
            </a:r>
            <a:r>
              <a:rPr lang="en-US" altLang="zh-CN" sz="2000" b="1" dirty="0"/>
              <a:t>class</a:t>
            </a:r>
            <a:r>
              <a:rPr lang="en-US" altLang="zh-CN" sz="2000" dirty="0"/>
              <a:t> </a:t>
            </a:r>
            <a:r>
              <a:rPr lang="en-US" altLang="zh-CN" sz="2000" dirty="0">
                <a:solidFill>
                  <a:srgbClr val="C00000"/>
                </a:solidFill>
              </a:rPr>
              <a:t>Student </a:t>
            </a:r>
            <a:r>
              <a:rPr lang="en-US" altLang="zh-CN" sz="2000" b="1" dirty="0">
                <a:solidFill>
                  <a:srgbClr val="C00000"/>
                </a:solidFill>
              </a:rPr>
              <a:t>implements</a:t>
            </a:r>
            <a:r>
              <a:rPr lang="en-US" altLang="zh-CN" sz="2000" dirty="0">
                <a:solidFill>
                  <a:srgbClr val="C00000"/>
                </a:solidFill>
              </a:rPr>
              <a:t> </a:t>
            </a:r>
            <a:r>
              <a:rPr lang="en-US" altLang="zh-CN" sz="2000" dirty="0" err="1">
                <a:solidFill>
                  <a:srgbClr val="C00000"/>
                </a:solidFill>
              </a:rPr>
              <a:t>Cloneable</a:t>
            </a:r>
            <a:r>
              <a:rPr lang="en-US" altLang="zh-CN" sz="2000" dirty="0"/>
              <a:t>{</a:t>
            </a:r>
            <a:endParaRPr lang="zh-CN" altLang="zh-CN" sz="2000" dirty="0"/>
          </a:p>
          <a:p>
            <a:pPr marL="109855" indent="0" fontAlgn="auto">
              <a:buNone/>
            </a:pPr>
            <a:r>
              <a:rPr lang="en-US" altLang="zh-CN" sz="2000" dirty="0"/>
              <a:t>	</a:t>
            </a:r>
            <a:r>
              <a:rPr lang="en-US" altLang="zh-CN" sz="2000" b="1" dirty="0"/>
              <a:t>private</a:t>
            </a:r>
            <a:r>
              <a:rPr lang="en-US" altLang="zh-CN" sz="2000" dirty="0"/>
              <a:t> String name;</a:t>
            </a:r>
            <a:endParaRPr lang="zh-CN" altLang="zh-CN" sz="2000" dirty="0"/>
          </a:p>
          <a:p>
            <a:pPr marL="109855" indent="0" fontAlgn="auto">
              <a:buNone/>
            </a:pPr>
            <a:r>
              <a:rPr lang="en-US" altLang="zh-CN" sz="2000" dirty="0"/>
              <a:t>	</a:t>
            </a:r>
            <a:r>
              <a:rPr lang="en-US" altLang="zh-CN" sz="2000" b="1" dirty="0"/>
              <a:t>private</a:t>
            </a:r>
            <a:r>
              <a:rPr lang="en-US" altLang="zh-CN" sz="2000" dirty="0"/>
              <a:t> </a:t>
            </a:r>
            <a:r>
              <a:rPr lang="en-US" altLang="zh-CN" sz="2000" b="1" dirty="0" err="1"/>
              <a:t>int</a:t>
            </a:r>
            <a:r>
              <a:rPr lang="en-US" altLang="zh-CN" sz="2000" dirty="0"/>
              <a:t> age;</a:t>
            </a:r>
            <a:endParaRPr lang="zh-CN" altLang="zh-CN" sz="2000" dirty="0"/>
          </a:p>
          <a:p>
            <a:pPr marL="109855" indent="0" fontAlgn="auto">
              <a:buNone/>
            </a:pPr>
            <a:r>
              <a:rPr lang="en-US" altLang="zh-CN" sz="2000" b="1" dirty="0"/>
              <a:t>	private Teacher </a:t>
            </a:r>
            <a:r>
              <a:rPr lang="en-US" altLang="zh-CN" sz="2000" b="1" dirty="0" err="1"/>
              <a:t>teacher</a:t>
            </a:r>
            <a:r>
              <a:rPr lang="en-US" altLang="zh-CN" sz="2000" b="1" dirty="0"/>
              <a:t>; </a:t>
            </a:r>
            <a:r>
              <a:rPr lang="en-US" altLang="zh-CN" sz="2000" dirty="0"/>
              <a:t> //</a:t>
            </a:r>
            <a:r>
              <a:rPr lang="zh-CN" altLang="zh-CN" sz="2000" dirty="0"/>
              <a:t>增加</a:t>
            </a:r>
            <a:r>
              <a:rPr lang="en-US" altLang="zh-CN" sz="2000" dirty="0"/>
              <a:t>Teacher</a:t>
            </a:r>
            <a:r>
              <a:rPr lang="zh-CN" altLang="zh-CN" sz="2000" dirty="0"/>
              <a:t>类型的引用成员</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r>
              <a:rPr lang="en-US" altLang="zh-CN" sz="2000" b="1" dirty="0"/>
              <a:t>public</a:t>
            </a:r>
            <a:r>
              <a:rPr lang="en-US" altLang="zh-CN" sz="2000" dirty="0"/>
              <a:t> Student() {}	</a:t>
            </a:r>
            <a:endParaRPr lang="zh-CN" altLang="zh-CN" sz="2000" dirty="0"/>
          </a:p>
          <a:p>
            <a:pPr marL="109855" indent="0" fontAlgn="auto">
              <a:buNone/>
            </a:pPr>
            <a:r>
              <a:rPr lang="en-US" altLang="zh-CN" sz="2000" dirty="0"/>
              <a:t>	</a:t>
            </a:r>
            <a:r>
              <a:rPr lang="en-US" altLang="zh-CN" sz="2000" b="1" dirty="0"/>
              <a:t>public</a:t>
            </a:r>
            <a:r>
              <a:rPr lang="en-US" altLang="zh-CN" sz="2000" dirty="0"/>
              <a:t> Student(String name, </a:t>
            </a:r>
            <a:r>
              <a:rPr lang="en-US" altLang="zh-CN" sz="2000" b="1" dirty="0" err="1"/>
              <a:t>int</a:t>
            </a:r>
            <a:r>
              <a:rPr lang="en-US" altLang="zh-CN" sz="2000" dirty="0"/>
              <a:t> age, Teacher teacher) {</a:t>
            </a:r>
            <a:endParaRPr lang="zh-CN" altLang="zh-CN" sz="2000" dirty="0"/>
          </a:p>
          <a:p>
            <a:pPr marL="109855" indent="0" fontAlgn="auto">
              <a:buNone/>
            </a:pPr>
            <a:r>
              <a:rPr lang="en-US" altLang="zh-CN" sz="2000" dirty="0"/>
              <a:t>		</a:t>
            </a:r>
            <a:r>
              <a:rPr lang="en-US" altLang="zh-CN" sz="2000" b="1" dirty="0"/>
              <a:t>this</a:t>
            </a:r>
            <a:r>
              <a:rPr lang="en-US" altLang="zh-CN" sz="2000" dirty="0"/>
              <a:t>.name = name;</a:t>
            </a:r>
            <a:endParaRPr lang="zh-CN" altLang="zh-CN" sz="2000" dirty="0"/>
          </a:p>
          <a:p>
            <a:pPr marL="109855" indent="0" fontAlgn="auto">
              <a:buNone/>
            </a:pPr>
            <a:r>
              <a:rPr lang="en-US" altLang="zh-CN" sz="2000" dirty="0"/>
              <a:t>		</a:t>
            </a:r>
            <a:r>
              <a:rPr lang="en-US" altLang="zh-CN" sz="2000" b="1" dirty="0" err="1"/>
              <a:t>this</a:t>
            </a:r>
            <a:r>
              <a:rPr lang="en-US" altLang="zh-CN" sz="2000" dirty="0" err="1"/>
              <a:t>.age</a:t>
            </a:r>
            <a:r>
              <a:rPr lang="en-US" altLang="zh-CN" sz="2000" dirty="0"/>
              <a:t> = age;</a:t>
            </a:r>
            <a:endParaRPr lang="zh-CN" altLang="zh-CN" sz="2000" dirty="0"/>
          </a:p>
          <a:p>
            <a:pPr marL="109855" indent="0" fontAlgn="auto">
              <a:buNone/>
            </a:pPr>
            <a:r>
              <a:rPr lang="en-US" altLang="zh-CN" sz="2000" dirty="0"/>
              <a:t>		</a:t>
            </a:r>
            <a:r>
              <a:rPr lang="en-US" altLang="zh-CN" sz="2000" b="1" dirty="0" err="1"/>
              <a:t>this</a:t>
            </a:r>
            <a:r>
              <a:rPr lang="en-US" altLang="zh-CN" sz="2000" dirty="0" err="1"/>
              <a:t>.teacher</a:t>
            </a:r>
            <a:r>
              <a:rPr lang="en-US" altLang="zh-CN" sz="2000" dirty="0"/>
              <a:t> = teacher;</a:t>
            </a:r>
            <a:endParaRPr lang="zh-CN" altLang="zh-CN" sz="2000" dirty="0"/>
          </a:p>
          <a:p>
            <a:pPr marL="109855" indent="0" fontAlgn="auto">
              <a:buNone/>
            </a:pPr>
            <a:r>
              <a:rPr lang="en-US" altLang="zh-CN" sz="2000" dirty="0"/>
              <a:t>	}</a:t>
            </a:r>
            <a:endParaRPr lang="zh-CN" altLang="en-US" sz="2000" dirty="0"/>
          </a:p>
        </p:txBody>
      </p:sp>
      <p:sp>
        <p:nvSpPr>
          <p:cNvPr id="3" name="标题 2"/>
          <p:cNvSpPr>
            <a:spLocks noGrp="1"/>
          </p:cNvSpPr>
          <p:nvPr>
            <p:ph type="title"/>
          </p:nvPr>
        </p:nvSpPr>
        <p:spPr/>
        <p:txBody>
          <a:bodyPr>
            <a:noAutofit/>
          </a:bodyPr>
          <a:lstStyle/>
          <a:p>
            <a:r>
              <a:rPr lang="zh-CN" altLang="zh-CN" sz="3200" dirty="0">
                <a:effectLst/>
              </a:rPr>
              <a:t>浅复制</a:t>
            </a:r>
            <a:endParaRPr lang="zh-CN" altLang="en-US" sz="3200"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62280" y="1537335"/>
            <a:ext cx="8656320" cy="4972050"/>
          </a:xfrm>
        </p:spPr>
        <p:txBody>
          <a:bodyPr>
            <a:normAutofit/>
          </a:bodyPr>
          <a:lstStyle/>
          <a:p>
            <a:pPr marL="109855" indent="0" fontAlgn="auto">
              <a:buNone/>
            </a:pPr>
            <a:r>
              <a:rPr lang="en-US" altLang="zh-CN" sz="2000" dirty="0"/>
              <a:t>	</a:t>
            </a:r>
            <a:r>
              <a:rPr lang="en-US" altLang="zh-CN" sz="2000" b="1" dirty="0"/>
              <a:t>public</a:t>
            </a:r>
            <a:r>
              <a:rPr lang="en-US" altLang="zh-CN" sz="2000" dirty="0"/>
              <a:t> Teacher </a:t>
            </a:r>
            <a:r>
              <a:rPr lang="en-US" altLang="zh-CN" sz="2000" dirty="0" err="1"/>
              <a:t>getTeacher</a:t>
            </a:r>
            <a:r>
              <a:rPr lang="en-US" altLang="zh-CN" sz="2000" dirty="0"/>
              <a:t>() {</a:t>
            </a:r>
            <a:r>
              <a:rPr lang="en-US" altLang="zh-CN" sz="2000" b="1" dirty="0"/>
              <a:t>return</a:t>
            </a:r>
            <a:r>
              <a:rPr lang="en-US" altLang="zh-CN" sz="2000" dirty="0"/>
              <a:t> teacher;}</a:t>
            </a:r>
            <a:endParaRPr lang="zh-CN" altLang="zh-CN" sz="2000" dirty="0"/>
          </a:p>
          <a:p>
            <a:pPr marL="109855" indent="0" fontAlgn="auto">
              <a:buNone/>
            </a:pPr>
            <a:r>
              <a:rPr lang="en-US" altLang="zh-CN" sz="2000" dirty="0"/>
              <a:t>	</a:t>
            </a:r>
            <a:r>
              <a:rPr lang="en-US" altLang="zh-CN" sz="2000" b="1" dirty="0"/>
              <a:t>public</a:t>
            </a:r>
            <a:r>
              <a:rPr lang="en-US" altLang="zh-CN" sz="2000" dirty="0"/>
              <a:t> </a:t>
            </a:r>
            <a:r>
              <a:rPr lang="en-US" altLang="zh-CN" sz="2000" b="1" dirty="0"/>
              <a:t>void</a:t>
            </a:r>
            <a:r>
              <a:rPr lang="en-US" altLang="zh-CN" sz="2000" dirty="0"/>
              <a:t> </a:t>
            </a:r>
            <a:r>
              <a:rPr lang="en-US" altLang="zh-CN" sz="2000" dirty="0" err="1"/>
              <a:t>setTeacher</a:t>
            </a:r>
            <a:r>
              <a:rPr lang="en-US" altLang="zh-CN" sz="2000" dirty="0"/>
              <a:t>(Teacher teacher) {</a:t>
            </a:r>
            <a:endParaRPr lang="en-US" altLang="zh-CN" sz="2000" dirty="0"/>
          </a:p>
          <a:p>
            <a:pPr marL="109855" indent="0" fontAlgn="auto">
              <a:buNone/>
            </a:pPr>
            <a:r>
              <a:rPr lang="en-US" altLang="zh-CN" sz="2000" b="1" dirty="0"/>
              <a:t>		</a:t>
            </a:r>
            <a:r>
              <a:rPr lang="en-US" altLang="zh-CN" sz="2000" b="1" dirty="0" err="1"/>
              <a:t>this</a:t>
            </a:r>
            <a:r>
              <a:rPr lang="en-US" altLang="zh-CN" sz="2000" dirty="0" err="1"/>
              <a:t>.teacher</a:t>
            </a:r>
            <a:r>
              <a:rPr lang="en-US" altLang="zh-CN" sz="2000" dirty="0"/>
              <a:t> = teacher;</a:t>
            </a:r>
            <a:endParaRPr lang="en-US"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r>
              <a:rPr lang="en-US" altLang="zh-CN" sz="2000" b="1" dirty="0"/>
              <a:t>public</a:t>
            </a:r>
            <a:r>
              <a:rPr lang="en-US" altLang="zh-CN" sz="2000" dirty="0"/>
              <a:t> Object clone() throws</a:t>
            </a:r>
            <a:r>
              <a:rPr lang="en-US" altLang="zh-CN" sz="2000" dirty="0">
                <a:solidFill>
                  <a:srgbClr val="C00000"/>
                </a:solidFill>
              </a:rPr>
              <a:t> </a:t>
            </a:r>
            <a:r>
              <a:rPr lang="en-US" altLang="zh-CN" sz="2000" dirty="0" err="1"/>
              <a:t>CloneNotSupportedException</a:t>
            </a:r>
            <a:r>
              <a:rPr lang="en-US" altLang="zh-CN" sz="2000" dirty="0"/>
              <a:t>{</a:t>
            </a:r>
            <a:endParaRPr lang="zh-CN" altLang="zh-CN" sz="2000" dirty="0"/>
          </a:p>
          <a:p>
            <a:pPr marL="109855" indent="0" fontAlgn="auto">
              <a:buNone/>
            </a:pPr>
            <a:r>
              <a:rPr lang="en-US" altLang="zh-CN" sz="2000" dirty="0"/>
              <a:t>		return (Student)</a:t>
            </a:r>
            <a:r>
              <a:rPr lang="en-US" altLang="zh-CN" sz="2000" b="1" dirty="0" err="1"/>
              <a:t>super</a:t>
            </a:r>
            <a:r>
              <a:rPr lang="en-US" altLang="zh-CN" sz="2000" dirty="0" err="1"/>
              <a:t>.clone</a:t>
            </a:r>
            <a:r>
              <a:rPr lang="en-US" altLang="zh-CN" sz="2000" dirty="0"/>
              <a:t>();</a:t>
            </a:r>
            <a:r>
              <a:rPr lang="zh-CN" altLang="zh-CN" sz="2000" dirty="0"/>
              <a:t> </a:t>
            </a:r>
            <a:endParaRPr lang="en-US"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r>
              <a:rPr lang="en-US" altLang="zh-CN" sz="2000" b="1" dirty="0"/>
              <a:t>public</a:t>
            </a:r>
            <a:r>
              <a:rPr lang="en-US" altLang="zh-CN" sz="2000" dirty="0"/>
              <a:t> String </a:t>
            </a:r>
            <a:r>
              <a:rPr lang="en-US" altLang="zh-CN" sz="2000" dirty="0" err="1"/>
              <a:t>toString</a:t>
            </a:r>
            <a:r>
              <a:rPr lang="en-US" altLang="zh-CN" sz="2000" dirty="0"/>
              <a:t>(){</a:t>
            </a:r>
            <a:endParaRPr lang="zh-CN" altLang="zh-CN" sz="2000" dirty="0"/>
          </a:p>
          <a:p>
            <a:pPr marL="109855" indent="0" fontAlgn="auto">
              <a:buNone/>
            </a:pPr>
            <a:r>
              <a:rPr lang="en-US" altLang="zh-CN" sz="2000" dirty="0"/>
              <a:t>		</a:t>
            </a:r>
            <a:r>
              <a:rPr lang="en-US" altLang="zh-CN" sz="2000" b="1" dirty="0"/>
              <a:t>return</a:t>
            </a:r>
            <a:r>
              <a:rPr lang="en-US" altLang="zh-CN" sz="2000" dirty="0"/>
              <a:t> name+","+age+","+</a:t>
            </a:r>
            <a:r>
              <a:rPr lang="en-US" altLang="zh-CN" sz="2000" dirty="0" err="1"/>
              <a:t>teacher.getName</a:t>
            </a:r>
            <a:r>
              <a:rPr lang="en-US" altLang="zh-CN" sz="2000" dirty="0"/>
              <a:t>();</a:t>
            </a:r>
            <a:endParaRPr lang="zh-CN" altLang="zh-CN" sz="2000" dirty="0"/>
          </a:p>
          <a:p>
            <a:pPr marL="109855" indent="0" fontAlgn="auto">
              <a:buNone/>
            </a:pPr>
            <a:r>
              <a:rPr lang="en-US" altLang="zh-CN" sz="2000" dirty="0"/>
              <a:t>	}</a:t>
            </a:r>
            <a:endParaRPr lang="zh-CN" altLang="zh-CN" sz="2000" dirty="0"/>
          </a:p>
          <a:p>
            <a:pPr marL="109855" indent="0">
              <a:buNone/>
            </a:pPr>
            <a:r>
              <a:rPr lang="en-US" altLang="zh-CN" sz="2000" dirty="0"/>
              <a:t>}</a:t>
            </a:r>
            <a:endParaRPr lang="zh-CN" altLang="en-US" sz="2000" dirty="0"/>
          </a:p>
        </p:txBody>
      </p:sp>
      <p:sp>
        <p:nvSpPr>
          <p:cNvPr id="3" name="标题 2"/>
          <p:cNvSpPr>
            <a:spLocks noGrp="1"/>
          </p:cNvSpPr>
          <p:nvPr>
            <p:ph type="title"/>
          </p:nvPr>
        </p:nvSpPr>
        <p:spPr/>
        <p:txBody>
          <a:bodyPr>
            <a:noAutofit/>
          </a:bodyPr>
          <a:lstStyle/>
          <a:p>
            <a:r>
              <a:rPr lang="zh-CN" altLang="zh-CN" sz="3200" dirty="0">
                <a:effectLst/>
              </a:rPr>
              <a:t>浅复制</a:t>
            </a:r>
            <a:endParaRPr lang="zh-CN" altLang="en-US" sz="3200" dirty="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81990" y="1229995"/>
            <a:ext cx="8229600" cy="4972050"/>
          </a:xfrm>
        </p:spPr>
        <p:txBody>
          <a:bodyPr>
            <a:normAutofit lnSpcReduction="10000"/>
          </a:bodyPr>
          <a:lstStyle/>
          <a:p>
            <a:pPr marL="109855" indent="0" fontAlgn="auto">
              <a:buNone/>
            </a:pPr>
            <a:r>
              <a:rPr lang="zh-CN" altLang="zh-CN" sz="2800" b="1" dirty="0">
                <a:solidFill>
                  <a:srgbClr val="FF0000"/>
                </a:solidFill>
              </a:rPr>
              <a:t>请思考下面代码的运行结果是什么？</a:t>
            </a:r>
            <a:endParaRPr lang="en-US" altLang="zh-CN" sz="2800" b="1" dirty="0">
              <a:solidFill>
                <a:srgbClr val="FF0000"/>
              </a:solidFill>
            </a:endParaRPr>
          </a:p>
          <a:p>
            <a:pPr marL="109855" indent="0" fontAlgn="auto">
              <a:buNone/>
            </a:pPr>
            <a:endParaRPr lang="en-US" altLang="zh-CN" sz="2800" b="1" dirty="0">
              <a:solidFill>
                <a:srgbClr val="FF0000"/>
              </a:solidFill>
            </a:endParaRPr>
          </a:p>
          <a:p>
            <a:pPr marL="109855" indent="0" fontAlgn="auto">
              <a:buNone/>
            </a:pPr>
            <a:r>
              <a:rPr lang="en-US" altLang="zh-CN" sz="2000" b="1" dirty="0"/>
              <a:t>public</a:t>
            </a:r>
            <a:r>
              <a:rPr lang="en-US" altLang="zh-CN" sz="2000" dirty="0"/>
              <a:t> </a:t>
            </a:r>
            <a:r>
              <a:rPr lang="en-US" altLang="zh-CN" sz="2000" b="1" dirty="0"/>
              <a:t>class</a:t>
            </a:r>
            <a:r>
              <a:rPr lang="en-US" altLang="zh-CN" sz="2000" dirty="0"/>
              <a:t> Test {</a:t>
            </a:r>
            <a:endParaRPr lang="zh-CN" altLang="zh-CN" sz="2000" dirty="0"/>
          </a:p>
          <a:p>
            <a:pPr marL="109855" indent="0" fontAlgn="auto">
              <a:buNone/>
            </a:pPr>
            <a:r>
              <a:rPr lang="en-US" altLang="zh-CN" sz="2000" dirty="0"/>
              <a:t>	</a:t>
            </a:r>
            <a:r>
              <a:rPr lang="en-US" altLang="zh-CN" sz="2000" b="1" dirty="0"/>
              <a:t>public</a:t>
            </a:r>
            <a:r>
              <a:rPr lang="en-US" altLang="zh-CN" sz="2000" dirty="0"/>
              <a:t> </a:t>
            </a:r>
            <a:r>
              <a:rPr lang="en-US" altLang="zh-CN" sz="2000" b="1" dirty="0"/>
              <a:t>static</a:t>
            </a:r>
            <a:r>
              <a:rPr lang="en-US" altLang="zh-CN" sz="2000" dirty="0"/>
              <a:t> </a:t>
            </a:r>
            <a:r>
              <a:rPr lang="en-US" altLang="zh-CN" sz="2000" b="1" dirty="0"/>
              <a:t>void</a:t>
            </a:r>
            <a:r>
              <a:rPr lang="en-US" altLang="zh-CN" sz="2000" dirty="0"/>
              <a:t> main(String[] </a:t>
            </a:r>
            <a:r>
              <a:rPr lang="en-US" altLang="zh-CN" sz="2000" dirty="0" err="1"/>
              <a:t>args</a:t>
            </a:r>
            <a:r>
              <a:rPr lang="en-US" altLang="zh-CN" sz="2000" dirty="0"/>
              <a:t>) throws</a:t>
            </a:r>
            <a:r>
              <a:rPr lang="en-US" altLang="zh-CN" sz="2000" dirty="0">
                <a:solidFill>
                  <a:srgbClr val="C00000"/>
                </a:solidFill>
              </a:rPr>
              <a:t> </a:t>
            </a:r>
            <a:r>
              <a:rPr lang="en-US" altLang="zh-CN" sz="2000" dirty="0" err="1"/>
              <a:t>CloneNotSupportedException</a:t>
            </a:r>
            <a:r>
              <a:rPr lang="en-US" altLang="zh-CN" sz="2000" dirty="0"/>
              <a:t>{</a:t>
            </a:r>
            <a:endParaRPr lang="zh-CN" altLang="zh-CN" sz="2000" dirty="0"/>
          </a:p>
          <a:p>
            <a:pPr marL="109855" indent="0" fontAlgn="auto">
              <a:buNone/>
            </a:pPr>
            <a:r>
              <a:rPr lang="en-US" altLang="zh-CN" sz="2000" dirty="0"/>
              <a:t>		Teacher </a:t>
            </a:r>
            <a:r>
              <a:rPr lang="en-US" altLang="zh-CN" sz="2000" dirty="0" err="1"/>
              <a:t>teacher</a:t>
            </a:r>
            <a:r>
              <a:rPr lang="en-US" altLang="zh-CN" sz="2000" dirty="0"/>
              <a:t> = </a:t>
            </a:r>
            <a:r>
              <a:rPr lang="en-US" altLang="zh-CN" sz="2000" b="1" dirty="0"/>
              <a:t>new</a:t>
            </a:r>
            <a:r>
              <a:rPr lang="en-US" altLang="zh-CN" sz="2000" dirty="0"/>
              <a:t> Teacher("Grace");</a:t>
            </a:r>
            <a:endParaRPr lang="zh-CN" altLang="zh-CN" sz="2000" dirty="0"/>
          </a:p>
          <a:p>
            <a:pPr marL="109855" indent="0" fontAlgn="auto">
              <a:buNone/>
            </a:pPr>
            <a:r>
              <a:rPr lang="en-US" altLang="zh-CN" sz="2000" dirty="0"/>
              <a:t>		Student stu1 = </a:t>
            </a:r>
            <a:r>
              <a:rPr lang="en-US" altLang="zh-CN" sz="2000" b="1" dirty="0"/>
              <a:t>new</a:t>
            </a:r>
            <a:r>
              <a:rPr lang="en-US" altLang="zh-CN" sz="2000" dirty="0"/>
              <a:t> Student("Lucy",15, teacher);</a:t>
            </a:r>
            <a:endParaRPr lang="zh-CN" altLang="zh-CN" sz="2000" dirty="0"/>
          </a:p>
          <a:p>
            <a:pPr marL="109855" indent="0" fontAlgn="auto">
              <a:buNone/>
            </a:pPr>
            <a:r>
              <a:rPr lang="en-US" altLang="zh-CN" sz="2000" dirty="0"/>
              <a:t>		Student stu2 = (Student)stu1.clone();</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b="1" dirty="0"/>
              <a:t>		stu1.getTeacher().</a:t>
            </a:r>
            <a:r>
              <a:rPr lang="en-US" altLang="zh-CN" sz="2000" b="1" dirty="0" err="1"/>
              <a:t>setName</a:t>
            </a:r>
            <a:r>
              <a:rPr lang="en-US" altLang="zh-CN" sz="2000" b="1" dirty="0"/>
              <a:t>("</a:t>
            </a:r>
            <a:r>
              <a:rPr lang="en-US" altLang="zh-CN" sz="2000" b="1" dirty="0" err="1"/>
              <a:t>Kenzo</a:t>
            </a:r>
            <a:r>
              <a:rPr lang="en-US" altLang="zh-CN" sz="2000" b="1" dirty="0"/>
              <a:t>");</a:t>
            </a:r>
            <a:endParaRPr lang="zh-CN" altLang="zh-CN" sz="2000" dirty="0"/>
          </a:p>
          <a:p>
            <a:pPr marL="109855" indent="0" fontAlgn="auto">
              <a:buNone/>
            </a:pPr>
            <a:r>
              <a:rPr lang="en-US" altLang="zh-CN" sz="2000" b="1" dirty="0"/>
              <a:t>		</a:t>
            </a:r>
            <a:r>
              <a:rPr lang="en-US" altLang="zh-CN" sz="2000" b="1" dirty="0" err="1"/>
              <a:t>System.</a:t>
            </a:r>
            <a:r>
              <a:rPr lang="en-US" altLang="zh-CN" sz="2000" b="1" i="1" dirty="0" err="1"/>
              <a:t>out</a:t>
            </a:r>
            <a:r>
              <a:rPr lang="en-US" altLang="zh-CN" sz="2000" b="1" dirty="0" err="1"/>
              <a:t>.println</a:t>
            </a:r>
            <a:r>
              <a:rPr lang="en-US" altLang="zh-CN" sz="2000" b="1" dirty="0"/>
              <a:t>("stu1:"+stu1);</a:t>
            </a:r>
            <a:endParaRPr lang="zh-CN" altLang="zh-CN" sz="2000" dirty="0"/>
          </a:p>
          <a:p>
            <a:pPr marL="109855" indent="0" fontAlgn="auto">
              <a:buNone/>
            </a:pPr>
            <a:r>
              <a:rPr lang="en-US" altLang="zh-CN" sz="2000" b="1" dirty="0"/>
              <a:t>		</a:t>
            </a:r>
            <a:r>
              <a:rPr lang="en-US" altLang="zh-CN" sz="2000" b="1" dirty="0" err="1"/>
              <a:t>System.</a:t>
            </a:r>
            <a:r>
              <a:rPr lang="en-US" altLang="zh-CN" sz="2000" b="1" i="1" dirty="0" err="1"/>
              <a:t>out</a:t>
            </a:r>
            <a:r>
              <a:rPr lang="en-US" altLang="zh-CN" sz="2000" b="1" dirty="0" err="1"/>
              <a:t>.println</a:t>
            </a:r>
            <a:r>
              <a:rPr lang="en-US" altLang="zh-CN" sz="2000" b="1" dirty="0"/>
              <a:t>("stu2:"+stu2);</a:t>
            </a:r>
            <a:endParaRPr lang="zh-CN" altLang="zh-CN" sz="2000" dirty="0"/>
          </a:p>
          <a:p>
            <a:pPr marL="109855" indent="0" fontAlgn="auto">
              <a:buNone/>
            </a:pPr>
            <a:r>
              <a:rPr lang="en-US" altLang="zh-CN" sz="2000" dirty="0"/>
              <a:t>	}</a:t>
            </a:r>
            <a:endParaRPr lang="zh-CN" altLang="zh-CN" sz="2000" dirty="0"/>
          </a:p>
          <a:p>
            <a:pPr marL="109855" indent="0">
              <a:buNone/>
            </a:pPr>
            <a:r>
              <a:rPr lang="en-US" altLang="zh-CN" sz="2000" dirty="0"/>
              <a:t>}</a:t>
            </a:r>
            <a:endParaRPr lang="zh-CN" altLang="en-US" sz="2000" dirty="0"/>
          </a:p>
        </p:txBody>
      </p:sp>
      <p:sp>
        <p:nvSpPr>
          <p:cNvPr id="3" name="标题 2"/>
          <p:cNvSpPr>
            <a:spLocks noGrp="1"/>
          </p:cNvSpPr>
          <p:nvPr>
            <p:ph type="title"/>
          </p:nvPr>
        </p:nvSpPr>
        <p:spPr/>
        <p:txBody>
          <a:bodyPr>
            <a:noAutofit/>
          </a:bodyPr>
          <a:lstStyle/>
          <a:p>
            <a:r>
              <a:rPr lang="zh-CN" altLang="zh-CN" sz="3200" dirty="0">
                <a:effectLst/>
              </a:rPr>
              <a:t>浅复制</a:t>
            </a:r>
            <a:endParaRPr lang="zh-CN" altLang="en-US" sz="3200" dirty="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48615" y="1481455"/>
            <a:ext cx="8795385" cy="4972050"/>
          </a:xfrm>
        </p:spPr>
        <p:txBody>
          <a:bodyPr>
            <a:normAutofit/>
          </a:bodyPr>
          <a:lstStyle/>
          <a:p>
            <a:r>
              <a:rPr lang="zh-CN" altLang="zh-CN" sz="2600" dirty="0">
                <a:solidFill>
                  <a:srgbClr val="FF0000"/>
                </a:solidFill>
              </a:rPr>
              <a:t>代码改进如下：</a:t>
            </a:r>
            <a:endParaRPr lang="zh-CN" altLang="zh-CN" sz="2600" dirty="0">
              <a:solidFill>
                <a:srgbClr val="FF0000"/>
              </a:solidFill>
            </a:endParaRPr>
          </a:p>
          <a:p>
            <a:pPr marL="109855" indent="0" fontAlgn="auto">
              <a:buNone/>
            </a:pPr>
            <a:r>
              <a:rPr lang="en-US" altLang="zh-CN" sz="2000" b="1" dirty="0"/>
              <a:t>public</a:t>
            </a:r>
            <a:r>
              <a:rPr lang="en-US" altLang="zh-CN" sz="2000" dirty="0"/>
              <a:t> </a:t>
            </a:r>
            <a:r>
              <a:rPr lang="en-US" altLang="zh-CN" sz="2000" b="1" dirty="0"/>
              <a:t>class</a:t>
            </a:r>
            <a:r>
              <a:rPr lang="en-US" altLang="zh-CN" sz="2000" dirty="0"/>
              <a:t> </a:t>
            </a:r>
            <a:r>
              <a:rPr lang="en-US" altLang="zh-CN" sz="2000" dirty="0">
                <a:solidFill>
                  <a:srgbClr val="C00000"/>
                </a:solidFill>
              </a:rPr>
              <a:t>Teacher</a:t>
            </a:r>
            <a:r>
              <a:rPr lang="en-US" altLang="zh-CN" sz="2000" dirty="0"/>
              <a:t> </a:t>
            </a:r>
            <a:r>
              <a:rPr lang="en-US" altLang="zh-CN" sz="2000" b="1" dirty="0"/>
              <a:t>implements</a:t>
            </a:r>
            <a:r>
              <a:rPr lang="en-US" altLang="zh-CN" sz="2000" dirty="0"/>
              <a:t> </a:t>
            </a:r>
            <a:r>
              <a:rPr lang="en-US" altLang="zh-CN" sz="2000" dirty="0" err="1"/>
              <a:t>Cloneable</a:t>
            </a:r>
            <a:r>
              <a:rPr lang="en-US" altLang="zh-CN" sz="2000" dirty="0"/>
              <a:t>{</a:t>
            </a:r>
            <a:endParaRPr lang="zh-CN" altLang="zh-CN" sz="2000" dirty="0"/>
          </a:p>
          <a:p>
            <a:pPr marL="109855" indent="0" fontAlgn="auto">
              <a:buNone/>
            </a:pPr>
            <a:r>
              <a:rPr lang="en-US" altLang="zh-CN" sz="2000" dirty="0"/>
              <a:t>	</a:t>
            </a:r>
            <a:r>
              <a:rPr lang="zh-CN" altLang="zh-CN" sz="2000" b="1" dirty="0"/>
              <a:t>……</a:t>
            </a:r>
            <a:endParaRPr lang="zh-CN" altLang="zh-CN" sz="2000" dirty="0"/>
          </a:p>
          <a:p>
            <a:pPr marL="109855" indent="0" fontAlgn="auto">
              <a:buNone/>
            </a:pPr>
            <a:r>
              <a:rPr lang="en-US" altLang="zh-CN" sz="2000" dirty="0"/>
              <a:t>	</a:t>
            </a:r>
            <a:r>
              <a:rPr lang="en-US" altLang="zh-CN" sz="2000" b="1" dirty="0">
                <a:solidFill>
                  <a:srgbClr val="C00000"/>
                </a:solidFill>
              </a:rPr>
              <a:t>public</a:t>
            </a:r>
            <a:r>
              <a:rPr lang="en-US" altLang="zh-CN" sz="2000" dirty="0">
                <a:solidFill>
                  <a:srgbClr val="C00000"/>
                </a:solidFill>
              </a:rPr>
              <a:t> Object clone() </a:t>
            </a:r>
            <a:r>
              <a:rPr lang="en-US" altLang="zh-CN" sz="2000" dirty="0"/>
              <a:t>throws</a:t>
            </a:r>
            <a:r>
              <a:rPr lang="en-US" altLang="zh-CN" sz="2000" dirty="0">
                <a:solidFill>
                  <a:srgbClr val="C00000"/>
                </a:solidFill>
              </a:rPr>
              <a:t> </a:t>
            </a:r>
            <a:r>
              <a:rPr lang="en-US" altLang="zh-CN" sz="2000" dirty="0" err="1"/>
              <a:t>CloneNotSupportedException</a:t>
            </a:r>
            <a:r>
              <a:rPr lang="en-US" altLang="zh-CN" sz="2000" dirty="0"/>
              <a:t>{</a:t>
            </a:r>
            <a:endParaRPr lang="en-US" altLang="zh-CN" sz="2000" dirty="0"/>
          </a:p>
          <a:p>
            <a:pPr marL="109855" indent="0" fontAlgn="auto">
              <a:buNone/>
            </a:pPr>
            <a:r>
              <a:rPr lang="en-US" altLang="zh-CN" sz="2000" dirty="0"/>
              <a:t>		//</a:t>
            </a:r>
            <a:r>
              <a:rPr lang="zh-CN" altLang="zh-CN" sz="2000" dirty="0"/>
              <a:t>重写</a:t>
            </a:r>
            <a:r>
              <a:rPr lang="en-US" altLang="zh-CN" sz="2000" dirty="0"/>
              <a:t>clone</a:t>
            </a:r>
            <a:r>
              <a:rPr lang="zh-CN" altLang="zh-CN" sz="2000" dirty="0"/>
              <a:t>方法</a:t>
            </a:r>
            <a:endParaRPr lang="zh-CN" altLang="zh-CN" sz="2000" dirty="0"/>
          </a:p>
          <a:p>
            <a:pPr marL="109855" indent="0" fontAlgn="auto">
              <a:buNone/>
            </a:pPr>
            <a:r>
              <a:rPr lang="en-US" altLang="zh-CN" sz="2000" dirty="0"/>
              <a:t>		return (Teacher)</a:t>
            </a:r>
            <a:r>
              <a:rPr lang="en-US" altLang="zh-CN" sz="2000" b="1" dirty="0" err="1"/>
              <a:t>super</a:t>
            </a:r>
            <a:r>
              <a:rPr lang="en-US" altLang="zh-CN" sz="2000" dirty="0" err="1"/>
              <a:t>.clone</a:t>
            </a:r>
            <a:r>
              <a:rPr lang="en-US" altLang="zh-CN" sz="2000" dirty="0"/>
              <a:t>();</a:t>
            </a:r>
            <a:r>
              <a:rPr lang="zh-CN" altLang="zh-CN" sz="2000" dirty="0"/>
              <a:t> </a:t>
            </a:r>
            <a:endParaRPr lang="en-US" altLang="zh-CN" sz="2000" dirty="0"/>
          </a:p>
          <a:p>
            <a:pPr marL="109855" indent="0" fontAlgn="auto">
              <a:buNone/>
            </a:pPr>
            <a:r>
              <a:rPr lang="en-US" altLang="zh-CN" sz="2000" dirty="0"/>
              <a:t>	}</a:t>
            </a:r>
            <a:endParaRPr lang="zh-CN" altLang="zh-CN" sz="2000" dirty="0"/>
          </a:p>
          <a:p>
            <a:pPr marL="109855" indent="0">
              <a:buNone/>
            </a:pPr>
            <a:r>
              <a:rPr lang="en-US" altLang="zh-CN" sz="2000" dirty="0"/>
              <a:t>}</a:t>
            </a:r>
            <a:endParaRPr lang="zh-CN" altLang="en-US" sz="2000" dirty="0"/>
          </a:p>
        </p:txBody>
      </p:sp>
      <p:sp>
        <p:nvSpPr>
          <p:cNvPr id="3" name="标题 2"/>
          <p:cNvSpPr>
            <a:spLocks noGrp="1"/>
          </p:cNvSpPr>
          <p:nvPr>
            <p:ph type="title"/>
          </p:nvPr>
        </p:nvSpPr>
        <p:spPr/>
        <p:txBody>
          <a:bodyPr>
            <a:noAutofit/>
          </a:bodyPr>
          <a:lstStyle/>
          <a:p>
            <a:r>
              <a:rPr lang="zh-CN" altLang="zh-CN" sz="3200" dirty="0">
                <a:effectLst/>
              </a:rPr>
              <a:t>深复制</a:t>
            </a:r>
            <a:endParaRPr lang="zh-CN" altLang="en-US" sz="3200" dirty="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35305" y="1383665"/>
            <a:ext cx="9083040" cy="4525645"/>
          </a:xfrm>
        </p:spPr>
        <p:txBody>
          <a:bodyPr>
            <a:normAutofit/>
          </a:bodyPr>
          <a:lstStyle/>
          <a:p>
            <a:pPr marL="109855" indent="0" fontAlgn="auto">
              <a:buNone/>
            </a:pPr>
            <a:r>
              <a:rPr lang="en-US" altLang="zh-CN" sz="2400" b="1" dirty="0"/>
              <a:t>public</a:t>
            </a:r>
            <a:r>
              <a:rPr lang="en-US" altLang="zh-CN" sz="2400" dirty="0"/>
              <a:t> </a:t>
            </a:r>
            <a:r>
              <a:rPr lang="en-US" altLang="zh-CN" sz="2400" b="1" dirty="0"/>
              <a:t>class</a:t>
            </a:r>
            <a:r>
              <a:rPr lang="en-US" altLang="zh-CN" sz="2400" dirty="0"/>
              <a:t> Student </a:t>
            </a:r>
            <a:r>
              <a:rPr lang="en-US" altLang="zh-CN" sz="2400" b="1" dirty="0"/>
              <a:t>implements</a:t>
            </a:r>
            <a:r>
              <a:rPr lang="en-US" altLang="zh-CN" sz="2400" dirty="0"/>
              <a:t> </a:t>
            </a:r>
            <a:r>
              <a:rPr lang="en-US" altLang="zh-CN" sz="2400" dirty="0" err="1"/>
              <a:t>Cloneable</a:t>
            </a:r>
            <a:r>
              <a:rPr lang="en-US" altLang="zh-CN" sz="2400" dirty="0"/>
              <a:t>{</a:t>
            </a:r>
            <a:endParaRPr lang="zh-CN" altLang="zh-CN" sz="2400" dirty="0"/>
          </a:p>
          <a:p>
            <a:pPr marL="109855" indent="0" fontAlgn="auto">
              <a:buNone/>
            </a:pPr>
            <a:r>
              <a:rPr lang="en-US" altLang="zh-CN" sz="2400" dirty="0"/>
              <a:t>	</a:t>
            </a:r>
            <a:r>
              <a:rPr lang="zh-CN" altLang="zh-CN" sz="2400" b="1" dirty="0"/>
              <a:t>……</a:t>
            </a:r>
            <a:endParaRPr lang="zh-CN" altLang="zh-CN" sz="2400" dirty="0"/>
          </a:p>
          <a:p>
            <a:pPr marL="109855" indent="0" fontAlgn="auto">
              <a:buNone/>
            </a:pPr>
            <a:r>
              <a:rPr lang="en-US" altLang="zh-CN" sz="2400" dirty="0"/>
              <a:t>	</a:t>
            </a:r>
            <a:r>
              <a:rPr lang="en-US" altLang="zh-CN" sz="2000" b="1" dirty="0"/>
              <a:t>public</a:t>
            </a:r>
            <a:r>
              <a:rPr lang="en-US" altLang="zh-CN" sz="2000" dirty="0"/>
              <a:t> Object clone() throws</a:t>
            </a:r>
            <a:r>
              <a:rPr lang="en-US" altLang="zh-CN" sz="2000" dirty="0">
                <a:solidFill>
                  <a:srgbClr val="C00000"/>
                </a:solidFill>
              </a:rPr>
              <a:t> </a:t>
            </a:r>
            <a:r>
              <a:rPr lang="en-US" altLang="zh-CN" sz="2000" dirty="0" err="1"/>
              <a:t>CloneNotSupportedException</a:t>
            </a:r>
            <a:r>
              <a:rPr lang="en-US" altLang="zh-CN" sz="2000" dirty="0"/>
              <a:t>{</a:t>
            </a:r>
            <a:endParaRPr lang="zh-CN" altLang="zh-CN" sz="2000" dirty="0"/>
          </a:p>
          <a:p>
            <a:pPr marL="109855" indent="0" fontAlgn="auto">
              <a:buNone/>
            </a:pPr>
            <a:r>
              <a:rPr lang="en-US" altLang="zh-CN" sz="2000" dirty="0"/>
              <a:t>		Student </a:t>
            </a:r>
            <a:r>
              <a:rPr lang="en-US" altLang="zh-CN" sz="2000" dirty="0" err="1"/>
              <a:t>stu</a:t>
            </a:r>
            <a:r>
              <a:rPr lang="en-US" altLang="zh-CN" sz="2000" dirty="0"/>
              <a:t> = (Student)</a:t>
            </a:r>
            <a:r>
              <a:rPr lang="en-US" altLang="zh-CN" sz="2000" b="1" dirty="0" err="1"/>
              <a:t>super</a:t>
            </a:r>
            <a:r>
              <a:rPr lang="en-US" altLang="zh-CN" sz="2000" dirty="0" err="1"/>
              <a:t>.clone</a:t>
            </a:r>
            <a:r>
              <a:rPr lang="en-US" altLang="zh-CN" sz="2000" dirty="0"/>
              <a:t>();   		</a:t>
            </a:r>
            <a:endParaRPr lang="en-US" altLang="zh-CN" sz="2000" dirty="0"/>
          </a:p>
          <a:p>
            <a:pPr marL="109855" indent="0" fontAlgn="auto">
              <a:buNone/>
            </a:pPr>
            <a:r>
              <a:rPr lang="en-US" altLang="zh-CN" sz="2000" dirty="0"/>
              <a:t>		//</a:t>
            </a:r>
            <a:r>
              <a:rPr lang="zh-CN" altLang="zh-CN" sz="2000" dirty="0"/>
              <a:t>复制引用成员所指对象</a:t>
            </a:r>
            <a:endParaRPr lang="zh-CN" altLang="zh-CN" sz="2000" dirty="0"/>
          </a:p>
          <a:p>
            <a:pPr marL="109855" indent="0" fontAlgn="auto">
              <a:buNone/>
            </a:pPr>
            <a:r>
              <a:rPr lang="en-US" altLang="zh-CN" sz="2000" b="1" dirty="0"/>
              <a:t>		</a:t>
            </a:r>
            <a:r>
              <a:rPr lang="en-US" altLang="zh-CN" sz="2000" b="1" dirty="0" err="1">
                <a:solidFill>
                  <a:srgbClr val="C00000"/>
                </a:solidFill>
              </a:rPr>
              <a:t>this.teacher</a:t>
            </a:r>
            <a:r>
              <a:rPr lang="en-US" altLang="zh-CN" sz="2000" b="1" dirty="0">
                <a:solidFill>
                  <a:srgbClr val="C00000"/>
                </a:solidFill>
              </a:rPr>
              <a:t> = (Teacher)</a:t>
            </a:r>
            <a:r>
              <a:rPr lang="en-US" altLang="zh-CN" sz="2000" b="1" dirty="0" err="1">
                <a:solidFill>
                  <a:srgbClr val="C00000"/>
                </a:solidFill>
              </a:rPr>
              <a:t>stu.getTeacher</a:t>
            </a:r>
            <a:r>
              <a:rPr lang="en-US" altLang="zh-CN" sz="2000" b="1" dirty="0">
                <a:solidFill>
                  <a:srgbClr val="C00000"/>
                </a:solidFill>
              </a:rPr>
              <a:t>().clone(); </a:t>
            </a:r>
            <a:r>
              <a:rPr lang="en-US" altLang="zh-CN" sz="2000" dirty="0"/>
              <a:t>			</a:t>
            </a:r>
            <a:r>
              <a:rPr lang="en-US" altLang="zh-CN" sz="2000" b="1" dirty="0"/>
              <a:t>return</a:t>
            </a:r>
            <a:r>
              <a:rPr lang="en-US" altLang="zh-CN" sz="2000" dirty="0"/>
              <a:t> </a:t>
            </a:r>
            <a:r>
              <a:rPr lang="en-US" altLang="zh-CN" sz="2000" dirty="0" err="1"/>
              <a:t>stu</a:t>
            </a:r>
            <a:r>
              <a:rPr lang="en-US" altLang="zh-CN" sz="2000" dirty="0"/>
              <a:t>;</a:t>
            </a:r>
            <a:endParaRPr lang="zh-CN" altLang="zh-CN" sz="2000" dirty="0"/>
          </a:p>
          <a:p>
            <a:pPr marL="109855" indent="0" fontAlgn="auto">
              <a:buNone/>
            </a:pPr>
            <a:r>
              <a:rPr lang="en-US" altLang="zh-CN" sz="2000" dirty="0"/>
              <a:t>	}</a:t>
            </a:r>
            <a:endParaRPr lang="zh-CN" altLang="zh-CN" sz="2000" dirty="0"/>
          </a:p>
          <a:p>
            <a:pPr marL="109855" indent="0">
              <a:buNone/>
            </a:pPr>
            <a:r>
              <a:rPr lang="en-US" altLang="zh-CN" sz="2400" dirty="0"/>
              <a:t>}</a:t>
            </a:r>
            <a:endParaRPr lang="zh-CN" altLang="zh-CN" sz="2400" dirty="0"/>
          </a:p>
          <a:p>
            <a:pPr marL="109855" indent="0">
              <a:buNone/>
            </a:pPr>
            <a:endParaRPr lang="zh-CN" altLang="en-US" sz="2400" dirty="0"/>
          </a:p>
        </p:txBody>
      </p:sp>
      <p:sp>
        <p:nvSpPr>
          <p:cNvPr id="3" name="标题 2"/>
          <p:cNvSpPr>
            <a:spLocks noGrp="1"/>
          </p:cNvSpPr>
          <p:nvPr>
            <p:ph type="title"/>
          </p:nvPr>
        </p:nvSpPr>
        <p:spPr/>
        <p:txBody>
          <a:bodyPr>
            <a:noAutofit/>
          </a:bodyPr>
          <a:lstStyle/>
          <a:p>
            <a:r>
              <a:rPr lang="zh-CN" altLang="zh-CN" sz="3200" dirty="0">
                <a:effectLst/>
              </a:rPr>
              <a:t>深复制</a:t>
            </a:r>
            <a:endParaRPr lang="zh-CN" altLang="en-US" sz="3200" dirty="0"/>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4294967295"/>
          </p:nvPr>
        </p:nvSpPr>
        <p:spPr>
          <a:xfrm>
            <a:off x="560705" y="1480820"/>
            <a:ext cx="8229600" cy="4525645"/>
          </a:xfrm>
        </p:spPr>
        <p:txBody>
          <a:bodyPr/>
          <a:lstStyle/>
          <a:p>
            <a:pPr marL="0" indent="360680"/>
            <a:r>
              <a:rPr lang="zh-CN" altLang="en-US" sz="2800" b="1" dirty="0"/>
              <a:t>继承下的构造方法的调用次序</a:t>
            </a:r>
            <a:endParaRPr lang="zh-CN" altLang="en-US" sz="2800" b="1" dirty="0"/>
          </a:p>
          <a:p>
            <a:pPr marL="914400" lvl="1"/>
            <a:r>
              <a:rPr lang="zh-CN" altLang="en-US" sz="2400" dirty="0"/>
              <a:t>子类构造方法在执行自己的任务之前，将</a:t>
            </a:r>
            <a:r>
              <a:rPr lang="zh-CN" altLang="en-US" sz="2400" b="1" dirty="0">
                <a:solidFill>
                  <a:schemeClr val="hlink"/>
                </a:solidFill>
              </a:rPr>
              <a:t>显式</a:t>
            </a:r>
            <a:r>
              <a:rPr lang="zh-CN" altLang="en-US" sz="2400" dirty="0"/>
              <a:t>地</a:t>
            </a:r>
            <a:r>
              <a:rPr lang="en-US" altLang="zh-CN" sz="2400" dirty="0"/>
              <a:t>(</a:t>
            </a:r>
            <a:r>
              <a:rPr lang="zh-CN" altLang="en-US" sz="2400" dirty="0"/>
              <a:t>通过</a:t>
            </a:r>
            <a:r>
              <a:rPr lang="en-US" altLang="zh-CN" sz="2400" dirty="0"/>
              <a:t>super</a:t>
            </a:r>
            <a:r>
              <a:rPr lang="zh-CN" altLang="en-US" sz="2400" dirty="0"/>
              <a:t>引用</a:t>
            </a:r>
            <a:r>
              <a:rPr lang="en-US" altLang="zh-CN" sz="2400" dirty="0"/>
              <a:t>)</a:t>
            </a:r>
            <a:r>
              <a:rPr lang="zh-CN" altLang="en-US" sz="2400" dirty="0"/>
              <a:t>或</a:t>
            </a:r>
            <a:r>
              <a:rPr lang="zh-CN" altLang="en-US" sz="2400" b="1" dirty="0">
                <a:solidFill>
                  <a:schemeClr val="hlink"/>
                </a:solidFill>
              </a:rPr>
              <a:t>隐式</a:t>
            </a:r>
            <a:r>
              <a:rPr lang="zh-CN" altLang="en-US" sz="2400" dirty="0"/>
              <a:t>地</a:t>
            </a:r>
            <a:r>
              <a:rPr lang="en-US" altLang="zh-CN" sz="2400" dirty="0"/>
              <a:t>(</a:t>
            </a:r>
            <a:r>
              <a:rPr lang="zh-CN" altLang="en-US" sz="2400" dirty="0"/>
              <a:t>调用父类默认的无参数构造方法</a:t>
            </a:r>
            <a:r>
              <a:rPr lang="en-US" altLang="zh-CN" sz="2400" dirty="0"/>
              <a:t>)</a:t>
            </a:r>
            <a:r>
              <a:rPr lang="zh-CN" altLang="en-US" sz="2400" dirty="0"/>
              <a:t>调用其直接父类的构造方法。</a:t>
            </a:r>
            <a:endParaRPr lang="zh-CN" altLang="en-US" sz="2400" dirty="0"/>
          </a:p>
          <a:p>
            <a:pPr marL="914400" lvl="1"/>
            <a:r>
              <a:rPr lang="zh-CN" altLang="en-US" sz="2400" dirty="0"/>
              <a:t>类似地，如果父类派生于另一个类，则要求父类的构造方法调用上一级类的构造方法，依此类推。调用请求中，最先调用的一定是</a:t>
            </a:r>
            <a:r>
              <a:rPr lang="en-US" altLang="zh-CN" sz="2400" dirty="0"/>
              <a:t>Object</a:t>
            </a:r>
            <a:r>
              <a:rPr lang="zh-CN" altLang="en-US" sz="2400" dirty="0"/>
              <a:t>类的构造方法。</a:t>
            </a:r>
            <a:endParaRPr lang="zh-CN" altLang="en-US" sz="2400" dirty="0"/>
          </a:p>
          <a:p>
            <a:pPr marL="914400" lvl="1"/>
            <a:r>
              <a:rPr lang="zh-CN" altLang="en-US" sz="2400" dirty="0"/>
              <a:t>创建对象的过程：先父后子。</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5.3  </a:t>
            </a:r>
            <a:r>
              <a:rPr lang="zh-CN" altLang="zh-CN" dirty="0">
                <a:effectLst/>
              </a:rPr>
              <a:t>子类对象的构造</a:t>
            </a:r>
            <a:endParaRPr lang="zh-CN" altLang="en-US" dirty="0"/>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096010"/>
            <a:ext cx="8229600" cy="1227455"/>
          </a:xfrm>
        </p:spPr>
        <p:txBody>
          <a:bodyPr/>
          <a:lstStyle/>
          <a:p>
            <a:pPr marL="109855" indent="0">
              <a:buNone/>
            </a:pPr>
            <a:r>
              <a:rPr lang="zh-CN" altLang="zh-CN" dirty="0"/>
              <a:t>【例</a:t>
            </a:r>
            <a:r>
              <a:rPr lang="en-US" altLang="zh-CN" dirty="0"/>
              <a:t>5-8</a:t>
            </a:r>
            <a:r>
              <a:rPr lang="zh-CN" altLang="zh-CN" dirty="0"/>
              <a:t>】已知圆</a:t>
            </a:r>
            <a:r>
              <a:rPr lang="en-US" altLang="zh-CN" dirty="0"/>
              <a:t>Circle</a:t>
            </a:r>
            <a:r>
              <a:rPr lang="zh-CN" altLang="zh-CN" dirty="0"/>
              <a:t>→椭圆</a:t>
            </a:r>
            <a:r>
              <a:rPr lang="en-US" altLang="zh-CN" dirty="0"/>
              <a:t>Ellipse</a:t>
            </a:r>
            <a:r>
              <a:rPr lang="zh-CN" altLang="zh-CN" dirty="0"/>
              <a:t>→形状</a:t>
            </a:r>
            <a:r>
              <a:rPr lang="en-US" altLang="zh-CN" dirty="0"/>
              <a:t>Shape</a:t>
            </a:r>
            <a:r>
              <a:rPr lang="zh-CN" altLang="zh-CN" dirty="0"/>
              <a:t>的继承关系，查看</a:t>
            </a:r>
            <a:r>
              <a:rPr lang="en-US" altLang="zh-CN" dirty="0"/>
              <a:t>Circle</a:t>
            </a:r>
            <a:r>
              <a:rPr lang="zh-CN" altLang="zh-CN" dirty="0"/>
              <a:t>对象构建的过程。</a:t>
            </a:r>
            <a:endParaRPr lang="zh-CN" altLang="en-US" dirty="0"/>
          </a:p>
        </p:txBody>
      </p:sp>
      <p:sp>
        <p:nvSpPr>
          <p:cNvPr id="3" name="标题 2"/>
          <p:cNvSpPr>
            <a:spLocks noGrp="1"/>
          </p:cNvSpPr>
          <p:nvPr>
            <p:ph type="title"/>
          </p:nvPr>
        </p:nvSpPr>
        <p:spPr/>
        <p:txBody>
          <a:bodyPr>
            <a:normAutofit/>
          </a:bodyPr>
          <a:lstStyle/>
          <a:p>
            <a:r>
              <a:rPr lang="en-US" altLang="zh-CN" dirty="0">
                <a:effectLst/>
              </a:rPr>
              <a:t>5.3.1  </a:t>
            </a:r>
            <a:r>
              <a:rPr lang="zh-CN" altLang="zh-CN" dirty="0">
                <a:effectLst/>
              </a:rPr>
              <a:t>子类对象的构造过程</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550141" y="1934362"/>
            <a:ext cx="2115820" cy="3951605"/>
          </a:xfrm>
          <a:prstGeom prst="rect">
            <a:avLst/>
          </a:prstGeom>
          <a:noFill/>
          <a:ln>
            <a:noFill/>
          </a:ln>
        </p:spPr>
      </p:pic>
      <p:sp>
        <p:nvSpPr>
          <p:cNvPr id="5" name="矩形 4"/>
          <p:cNvSpPr/>
          <p:nvPr/>
        </p:nvSpPr>
        <p:spPr>
          <a:xfrm>
            <a:off x="2783360" y="1719721"/>
            <a:ext cx="5760640" cy="439991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1400" b="1" dirty="0"/>
              <a:t>public class</a:t>
            </a:r>
            <a:r>
              <a:rPr lang="en-US" altLang="zh-CN" sz="1400" dirty="0"/>
              <a:t> Shape {</a:t>
            </a:r>
            <a:endParaRPr lang="zh-CN" altLang="zh-CN" sz="1400" dirty="0"/>
          </a:p>
          <a:p>
            <a:pPr fontAlgn="auto"/>
            <a:r>
              <a:rPr lang="en-US" altLang="zh-CN" sz="1400" dirty="0"/>
              <a:t>	</a:t>
            </a:r>
            <a:r>
              <a:rPr lang="en-US" altLang="zh-CN" sz="1400" b="1" dirty="0"/>
              <a:t>private</a:t>
            </a:r>
            <a:r>
              <a:rPr lang="en-US" altLang="zh-CN" sz="1400" dirty="0"/>
              <a:t> String name;	</a:t>
            </a:r>
            <a:endParaRPr lang="zh-CN" altLang="zh-CN" sz="1400" dirty="0"/>
          </a:p>
          <a:p>
            <a:pPr fontAlgn="auto"/>
            <a:r>
              <a:rPr lang="en-US" altLang="zh-CN" sz="1400" dirty="0"/>
              <a:t>	</a:t>
            </a:r>
            <a:r>
              <a:rPr lang="en-US" altLang="zh-CN" sz="1400" b="1" dirty="0"/>
              <a:t>public</a:t>
            </a:r>
            <a:r>
              <a:rPr lang="en-US" altLang="zh-CN" sz="1400" dirty="0"/>
              <a:t> Shape() {</a:t>
            </a:r>
            <a:endParaRPr lang="zh-CN" altLang="zh-CN" sz="1400" dirty="0"/>
          </a:p>
          <a:p>
            <a:pPr fontAlgn="auto"/>
            <a:r>
              <a:rPr lang="en-US" altLang="zh-CN" sz="1400" dirty="0"/>
              <a:t>		</a:t>
            </a:r>
            <a:r>
              <a:rPr lang="en-US" altLang="zh-CN" sz="1400" dirty="0" err="1"/>
              <a:t>System.</a:t>
            </a:r>
            <a:r>
              <a:rPr lang="en-US" altLang="zh-CN" sz="1400" i="1" dirty="0" err="1"/>
              <a:t>out</a:t>
            </a:r>
            <a:r>
              <a:rPr lang="en-US" altLang="zh-CN" sz="1400" dirty="0" err="1"/>
              <a:t>.println</a:t>
            </a:r>
            <a:r>
              <a:rPr lang="en-US" altLang="zh-CN" sz="1400" dirty="0"/>
              <a:t>("Shape()...");</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a:t>
            </a:r>
            <a:endParaRPr lang="zh-CN" altLang="zh-CN" sz="1400" dirty="0"/>
          </a:p>
          <a:p>
            <a:pPr fontAlgn="auto"/>
            <a:r>
              <a:rPr lang="en-US" altLang="zh-CN" sz="1400" b="1" dirty="0"/>
              <a:t>public class</a:t>
            </a:r>
            <a:r>
              <a:rPr lang="en-US" altLang="zh-CN" sz="1400" dirty="0"/>
              <a:t> Ellipse </a:t>
            </a:r>
            <a:r>
              <a:rPr lang="en-US" altLang="zh-CN" sz="1400" b="1" dirty="0"/>
              <a:t>extends</a:t>
            </a:r>
            <a:r>
              <a:rPr lang="en-US" altLang="zh-CN" sz="1400" dirty="0"/>
              <a:t> Shape{</a:t>
            </a:r>
            <a:endParaRPr lang="zh-CN" altLang="zh-CN" sz="1400" dirty="0"/>
          </a:p>
          <a:p>
            <a:pPr fontAlgn="auto"/>
            <a:r>
              <a:rPr lang="en-US" altLang="zh-CN" sz="1400" dirty="0"/>
              <a:t>	</a:t>
            </a:r>
            <a:r>
              <a:rPr lang="en-US" altLang="zh-CN" sz="1400" b="1" dirty="0"/>
              <a:t>private double </a:t>
            </a:r>
            <a:r>
              <a:rPr lang="en-US" altLang="zh-CN" sz="1400" dirty="0"/>
              <a:t>a; //</a:t>
            </a:r>
            <a:r>
              <a:rPr lang="zh-CN" altLang="zh-CN" sz="1400" dirty="0"/>
              <a:t>短轴</a:t>
            </a:r>
            <a:endParaRPr lang="zh-CN" altLang="zh-CN" sz="1400" dirty="0"/>
          </a:p>
          <a:p>
            <a:pPr fontAlgn="auto"/>
            <a:r>
              <a:rPr lang="en-US" altLang="zh-CN" sz="1400" dirty="0"/>
              <a:t>	</a:t>
            </a:r>
            <a:r>
              <a:rPr lang="en-US" altLang="zh-CN" sz="1400" b="1" dirty="0"/>
              <a:t>private double </a:t>
            </a:r>
            <a:r>
              <a:rPr lang="en-US" altLang="zh-CN" sz="1400" dirty="0"/>
              <a:t>b;  //</a:t>
            </a:r>
            <a:r>
              <a:rPr lang="zh-CN" altLang="zh-CN" sz="1400" dirty="0"/>
              <a:t>长轴</a:t>
            </a:r>
            <a:endParaRPr lang="zh-CN" altLang="zh-CN" sz="1400" dirty="0"/>
          </a:p>
          <a:p>
            <a:pPr fontAlgn="auto"/>
            <a:r>
              <a:rPr lang="en-US" altLang="zh-CN" sz="1400" dirty="0"/>
              <a:t>	</a:t>
            </a:r>
            <a:r>
              <a:rPr lang="en-US" altLang="zh-CN" sz="1400" b="1" dirty="0"/>
              <a:t>public</a:t>
            </a:r>
            <a:r>
              <a:rPr lang="en-US" altLang="zh-CN" sz="1400" dirty="0"/>
              <a:t> Ellipse() {</a:t>
            </a:r>
            <a:endParaRPr lang="zh-CN" altLang="zh-CN" sz="1400" dirty="0"/>
          </a:p>
          <a:p>
            <a:pPr fontAlgn="auto"/>
            <a:r>
              <a:rPr lang="en-US" altLang="zh-CN" sz="1400" dirty="0"/>
              <a:t>		</a:t>
            </a:r>
            <a:r>
              <a:rPr lang="en-US" altLang="zh-CN" sz="1400" dirty="0" err="1"/>
              <a:t>System.</a:t>
            </a:r>
            <a:r>
              <a:rPr lang="en-US" altLang="zh-CN" sz="1400" i="1" dirty="0" err="1"/>
              <a:t>out</a:t>
            </a:r>
            <a:r>
              <a:rPr lang="en-US" altLang="zh-CN" sz="1400" dirty="0" err="1"/>
              <a:t>.println</a:t>
            </a:r>
            <a:r>
              <a:rPr lang="en-US" altLang="zh-CN" sz="1400" dirty="0"/>
              <a:t>("Ellipse()...");</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a:t>
            </a:r>
            <a:endParaRPr lang="zh-CN" altLang="zh-CN" sz="1400" dirty="0"/>
          </a:p>
          <a:p>
            <a:pPr fontAlgn="auto"/>
            <a:r>
              <a:rPr lang="en-US" altLang="zh-CN" sz="1400" b="1" dirty="0"/>
              <a:t>public class</a:t>
            </a:r>
            <a:r>
              <a:rPr lang="en-US" altLang="zh-CN" sz="1400" dirty="0"/>
              <a:t> Circle </a:t>
            </a:r>
            <a:r>
              <a:rPr lang="en-US" altLang="zh-CN" sz="1400" b="1" dirty="0"/>
              <a:t>extends</a:t>
            </a:r>
            <a:r>
              <a:rPr lang="en-US" altLang="zh-CN" sz="1400" dirty="0"/>
              <a:t> Ellipse{</a:t>
            </a:r>
            <a:endParaRPr lang="zh-CN" altLang="zh-CN" sz="1400" dirty="0"/>
          </a:p>
          <a:p>
            <a:pPr fontAlgn="auto"/>
            <a:r>
              <a:rPr lang="en-US" altLang="zh-CN" sz="1400" dirty="0"/>
              <a:t>	</a:t>
            </a:r>
            <a:r>
              <a:rPr lang="en-US" altLang="zh-CN" sz="1400" b="1" dirty="0"/>
              <a:t>public</a:t>
            </a:r>
            <a:r>
              <a:rPr lang="en-US" altLang="zh-CN" sz="1400" dirty="0"/>
              <a:t> Circle() {</a:t>
            </a:r>
            <a:endParaRPr lang="zh-CN" altLang="zh-CN" sz="1400" dirty="0"/>
          </a:p>
          <a:p>
            <a:pPr fontAlgn="auto"/>
            <a:r>
              <a:rPr lang="en-US" altLang="zh-CN" sz="1400" dirty="0"/>
              <a:t>		</a:t>
            </a:r>
            <a:r>
              <a:rPr lang="en-US" altLang="zh-CN" sz="1400" dirty="0" err="1"/>
              <a:t>System.</a:t>
            </a:r>
            <a:r>
              <a:rPr lang="en-US" altLang="zh-CN" sz="1400" i="1" dirty="0" err="1"/>
              <a:t>out</a:t>
            </a:r>
            <a:r>
              <a:rPr lang="en-US" altLang="zh-CN" sz="1400" dirty="0" err="1"/>
              <a:t>.println</a:t>
            </a:r>
            <a:r>
              <a:rPr lang="en-US" altLang="zh-CN" sz="1400" dirty="0"/>
              <a:t>("</a:t>
            </a:r>
            <a:r>
              <a:rPr lang="en-US" altLang="zh-CN" sz="1400" dirty="0" err="1"/>
              <a:t>Cicle</a:t>
            </a:r>
            <a:r>
              <a:rPr lang="en-US" altLang="zh-CN" sz="1400" dirty="0"/>
              <a:t>()...");</a:t>
            </a:r>
            <a:endParaRPr lang="zh-CN" altLang="zh-CN" sz="1400" dirty="0"/>
          </a:p>
          <a:p>
            <a:r>
              <a:rPr lang="en-US" altLang="zh-CN" sz="1400" dirty="0"/>
              <a:t>	}</a:t>
            </a:r>
            <a:endParaRPr lang="zh-CN" altLang="zh-CN" sz="1400" dirty="0"/>
          </a:p>
          <a:p>
            <a:r>
              <a:rPr lang="en-US" altLang="zh-CN" sz="1400" dirty="0"/>
              <a:t>}</a:t>
            </a:r>
            <a:endParaRPr lang="zh-CN" altLang="zh-CN" sz="1400" dirty="0"/>
          </a:p>
        </p:txBody>
      </p:sp>
      <p:sp>
        <p:nvSpPr>
          <p:cNvPr id="7" name="文本框 6"/>
          <p:cNvSpPr txBox="1"/>
          <p:nvPr/>
        </p:nvSpPr>
        <p:spPr>
          <a:xfrm>
            <a:off x="6012160" y="5517232"/>
            <a:ext cx="1000125" cy="368300"/>
          </a:xfrm>
          <a:prstGeom prst="rect">
            <a:avLst/>
          </a:prstGeom>
          <a:noFill/>
        </p:spPr>
        <p:txBody>
          <a:bodyPr wrap="none" rtlCol="0">
            <a:spAutoFit/>
          </a:bodyPr>
          <a:lstStyle/>
          <a:p>
            <a:r>
              <a:rPr lang="en-US" altLang="zh-CN" dirty="0">
                <a:solidFill>
                  <a:srgbClr val="FF0000"/>
                </a:solidFill>
              </a:rPr>
              <a:t>super();</a:t>
            </a:r>
            <a:endParaRPr lang="zh-CN" altLang="en-US" dirty="0">
              <a:solidFill>
                <a:srgbClr val="FF0000"/>
              </a:solidFill>
            </a:endParaRPr>
          </a:p>
        </p:txBody>
      </p:sp>
      <p:sp>
        <p:nvSpPr>
          <p:cNvPr id="8" name="文本框 7"/>
          <p:cNvSpPr txBox="1"/>
          <p:nvPr/>
        </p:nvSpPr>
        <p:spPr>
          <a:xfrm>
            <a:off x="6012160" y="4371346"/>
            <a:ext cx="1000125" cy="368300"/>
          </a:xfrm>
          <a:prstGeom prst="rect">
            <a:avLst/>
          </a:prstGeom>
          <a:noFill/>
        </p:spPr>
        <p:txBody>
          <a:bodyPr wrap="none" rtlCol="0">
            <a:spAutoFit/>
          </a:bodyPr>
          <a:lstStyle/>
          <a:p>
            <a:r>
              <a:rPr lang="en-US" altLang="zh-CN" dirty="0">
                <a:solidFill>
                  <a:srgbClr val="FF0000"/>
                </a:solidFill>
              </a:rPr>
              <a:t>super();</a:t>
            </a:r>
            <a:endParaRPr lang="zh-CN" altLang="en-US" dirty="0">
              <a:solidFill>
                <a:srgbClr val="FF0000"/>
              </a:solidFill>
            </a:endParaRPr>
          </a:p>
        </p:txBody>
      </p:sp>
      <p:sp>
        <p:nvSpPr>
          <p:cNvPr id="9" name="文本框 8"/>
          <p:cNvSpPr txBox="1"/>
          <p:nvPr/>
        </p:nvSpPr>
        <p:spPr>
          <a:xfrm>
            <a:off x="5940152" y="2661557"/>
            <a:ext cx="1000125" cy="368300"/>
          </a:xfrm>
          <a:prstGeom prst="rect">
            <a:avLst/>
          </a:prstGeom>
          <a:noFill/>
        </p:spPr>
        <p:txBody>
          <a:bodyPr wrap="none" rtlCol="0">
            <a:spAutoFit/>
          </a:bodyPr>
          <a:lstStyle/>
          <a:p>
            <a:r>
              <a:rPr lang="en-US" altLang="zh-CN" dirty="0">
                <a:solidFill>
                  <a:srgbClr val="FF0000"/>
                </a:solidFill>
              </a:rPr>
              <a:t>super();</a:t>
            </a:r>
            <a:endParaRPr lang="zh-CN" altLang="en-US" dirty="0">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5.3.1  </a:t>
            </a:r>
            <a:r>
              <a:rPr lang="zh-CN" altLang="zh-CN" dirty="0">
                <a:effectLst/>
              </a:rPr>
              <a:t>子类对象的构造过程</a:t>
            </a:r>
            <a:endParaRPr lang="zh-CN" altLang="en-US" dirty="0"/>
          </a:p>
        </p:txBody>
      </p:sp>
      <p:sp>
        <p:nvSpPr>
          <p:cNvPr id="5" name="文本框 4"/>
          <p:cNvSpPr txBox="1"/>
          <p:nvPr/>
        </p:nvSpPr>
        <p:spPr>
          <a:xfrm>
            <a:off x="768350" y="1196932"/>
            <a:ext cx="7499176" cy="1938020"/>
          </a:xfrm>
          <a:prstGeom prst="rect">
            <a:avLst/>
          </a:prstGeom>
          <a:noFill/>
        </p:spPr>
        <p:txBody>
          <a:bodyPr wrap="square">
            <a:spAutoFit/>
          </a:bodyPr>
          <a:lstStyle/>
          <a:p>
            <a:pPr algn="l"/>
            <a:r>
              <a:rPr lang="en-US" altLang="zh-CN" sz="2000" b="1" dirty="0">
                <a:solidFill>
                  <a:srgbClr val="7F0055"/>
                </a:solidFill>
                <a:latin typeface="Consolas" panose="020B0609020204030204" pitchFamily="49" charset="0"/>
              </a:rPr>
              <a:t>public</a:t>
            </a:r>
            <a:r>
              <a:rPr lang="en-US" altLang="zh-CN" sz="2000" b="1" dirty="0">
                <a:solidFill>
                  <a:srgbClr val="000000"/>
                </a:solidFill>
                <a:latin typeface="Consolas" panose="020B0609020204030204" pitchFamily="49" charset="0"/>
              </a:rPr>
              <a:t> </a:t>
            </a:r>
            <a:r>
              <a:rPr lang="en-US" altLang="zh-CN" sz="2000" b="1" dirty="0">
                <a:solidFill>
                  <a:srgbClr val="7F0055"/>
                </a:solidFill>
                <a:latin typeface="Consolas" panose="020B0609020204030204" pitchFamily="49" charset="0"/>
              </a:rPr>
              <a:t>class</a:t>
            </a:r>
            <a:r>
              <a:rPr lang="en-US" altLang="zh-CN" sz="2000" b="1" dirty="0">
                <a:solidFill>
                  <a:srgbClr val="000000"/>
                </a:solidFill>
                <a:latin typeface="Consolas" panose="020B0609020204030204" pitchFamily="49" charset="0"/>
              </a:rPr>
              <a:t> Test {</a:t>
            </a:r>
            <a:endParaRPr lang="en-US" altLang="zh-CN" sz="2000" b="1" dirty="0">
              <a:solidFill>
                <a:srgbClr val="000000"/>
              </a:solidFill>
              <a:latin typeface="Consolas" panose="020B0609020204030204" pitchFamily="49" charset="0"/>
            </a:endParaRPr>
          </a:p>
          <a:p>
            <a:pPr algn="l"/>
            <a:endParaRPr lang="zh-CN" altLang="en-US" sz="2000" dirty="0">
              <a:latin typeface="Consolas" panose="020B0609020204030204" pitchFamily="49" charset="0"/>
            </a:endParaRPr>
          </a:p>
          <a:p>
            <a:pPr lvl="1"/>
            <a:r>
              <a:rPr lang="en-US" altLang="zh-CN" sz="2000" b="1" dirty="0">
                <a:solidFill>
                  <a:srgbClr val="7F0055"/>
                </a:solidFill>
                <a:latin typeface="Consolas" panose="020B0609020204030204" pitchFamily="49" charset="0"/>
              </a:rPr>
              <a:t>public</a:t>
            </a:r>
            <a:r>
              <a:rPr lang="en-US" altLang="zh-CN" sz="2000" b="1" dirty="0">
                <a:solidFill>
                  <a:srgbClr val="000000"/>
                </a:solidFill>
                <a:latin typeface="Consolas" panose="020B0609020204030204" pitchFamily="49" charset="0"/>
              </a:rPr>
              <a:t> </a:t>
            </a:r>
            <a:r>
              <a:rPr lang="en-US" altLang="zh-CN" sz="2000" b="1" dirty="0">
                <a:solidFill>
                  <a:srgbClr val="7F0055"/>
                </a:solidFill>
                <a:latin typeface="Consolas" panose="020B0609020204030204" pitchFamily="49" charset="0"/>
              </a:rPr>
              <a:t>static</a:t>
            </a:r>
            <a:r>
              <a:rPr lang="en-US" altLang="zh-CN" sz="2000" b="1" dirty="0">
                <a:solidFill>
                  <a:srgbClr val="000000"/>
                </a:solidFill>
                <a:latin typeface="Consolas" panose="020B0609020204030204" pitchFamily="49" charset="0"/>
              </a:rPr>
              <a:t> </a:t>
            </a:r>
            <a:r>
              <a:rPr lang="en-US" altLang="zh-CN" sz="2000" b="1" dirty="0">
                <a:solidFill>
                  <a:srgbClr val="7F0055"/>
                </a:solidFill>
                <a:latin typeface="Consolas" panose="020B0609020204030204" pitchFamily="49" charset="0"/>
              </a:rPr>
              <a:t>void</a:t>
            </a:r>
            <a:r>
              <a:rPr lang="en-US" altLang="zh-CN" sz="2000" b="1" dirty="0">
                <a:solidFill>
                  <a:srgbClr val="000000"/>
                </a:solidFill>
                <a:latin typeface="Consolas" panose="020B0609020204030204" pitchFamily="49" charset="0"/>
              </a:rPr>
              <a:t> main(String[] </a:t>
            </a:r>
            <a:r>
              <a:rPr lang="en-US" altLang="zh-CN" sz="2000" b="1" dirty="0" err="1">
                <a:solidFill>
                  <a:srgbClr val="6A3E3E"/>
                </a:solidFill>
                <a:latin typeface="Consolas" panose="020B0609020204030204" pitchFamily="49" charset="0"/>
              </a:rPr>
              <a:t>args</a:t>
            </a:r>
            <a:r>
              <a:rPr lang="en-US" altLang="zh-CN" sz="2000" b="1" dirty="0">
                <a:solidFill>
                  <a:srgbClr val="000000"/>
                </a:solidFill>
                <a:latin typeface="Consolas" panose="020B0609020204030204" pitchFamily="49" charset="0"/>
              </a:rPr>
              <a:t>) {</a:t>
            </a:r>
            <a:endParaRPr lang="en-US" altLang="zh-CN" sz="2000" b="1" dirty="0">
              <a:solidFill>
                <a:srgbClr val="000000"/>
              </a:solidFill>
              <a:latin typeface="Consolas" panose="020B0609020204030204" pitchFamily="49" charset="0"/>
            </a:endParaRPr>
          </a:p>
          <a:p>
            <a:pPr lvl="2"/>
            <a:r>
              <a:rPr lang="en-US" altLang="zh-CN" sz="2000" b="1" dirty="0">
                <a:solidFill>
                  <a:srgbClr val="7F0055"/>
                </a:solidFill>
                <a:latin typeface="Consolas" panose="020B0609020204030204" pitchFamily="49" charset="0"/>
              </a:rPr>
              <a:t>new</a:t>
            </a:r>
            <a:r>
              <a:rPr lang="en-US" altLang="zh-CN" sz="2000" b="1" dirty="0">
                <a:solidFill>
                  <a:srgbClr val="000000"/>
                </a:solidFill>
                <a:latin typeface="Consolas" panose="020B0609020204030204" pitchFamily="49" charset="0"/>
              </a:rPr>
              <a:t> Circle();</a:t>
            </a:r>
            <a:endParaRPr lang="en-US" altLang="zh-CN" sz="2000" b="1" dirty="0">
              <a:solidFill>
                <a:srgbClr val="000000"/>
              </a:solidFill>
              <a:latin typeface="Consolas" panose="020B0609020204030204" pitchFamily="49" charset="0"/>
            </a:endParaRPr>
          </a:p>
          <a:p>
            <a:pPr lvl="1"/>
            <a:r>
              <a:rPr lang="en-US" altLang="zh-CN" sz="2000" dirty="0">
                <a:solidFill>
                  <a:srgbClr val="000000"/>
                </a:solidFill>
                <a:latin typeface="Consolas" panose="020B0609020204030204" pitchFamily="49" charset="0"/>
              </a:rPr>
              <a:t>}</a:t>
            </a:r>
            <a:endParaRPr lang="en-US" altLang="zh-CN" sz="2000" dirty="0">
              <a:solidFill>
                <a:srgbClr val="000000"/>
              </a:solidFill>
              <a:latin typeface="Consolas" panose="020B0609020204030204" pitchFamily="49" charset="0"/>
            </a:endParaRPr>
          </a:p>
          <a:p>
            <a:pPr algn="l"/>
            <a:r>
              <a:rPr lang="en-US" altLang="zh-CN" sz="2000" dirty="0">
                <a:solidFill>
                  <a:srgbClr val="000000"/>
                </a:solidFill>
                <a:latin typeface="Consolas" panose="020B0609020204030204" pitchFamily="49" charset="0"/>
              </a:rPr>
              <a:t>}</a:t>
            </a:r>
            <a:endParaRPr lang="zh-CN" altLang="en-US" sz="2000" dirty="0"/>
          </a:p>
        </p:txBody>
      </p:sp>
      <p:sp>
        <p:nvSpPr>
          <p:cNvPr id="7" name="文本框 6"/>
          <p:cNvSpPr txBox="1"/>
          <p:nvPr/>
        </p:nvSpPr>
        <p:spPr>
          <a:xfrm>
            <a:off x="768350" y="3134928"/>
            <a:ext cx="4577786" cy="1198880"/>
          </a:xfrm>
          <a:prstGeom prst="rect">
            <a:avLst/>
          </a:prstGeom>
          <a:noFill/>
        </p:spPr>
        <p:txBody>
          <a:bodyPr wrap="square">
            <a:spAutoFit/>
          </a:bodyPr>
          <a:lstStyle/>
          <a:p>
            <a:pPr algn="l"/>
            <a:r>
              <a:rPr lang="en-US" altLang="zh-CN" sz="2400" dirty="0">
                <a:solidFill>
                  <a:srgbClr val="000000"/>
                </a:solidFill>
                <a:latin typeface="Calibri" panose="020F0502020204030204" charset="0"/>
                <a:cs typeface="Calibri" panose="020F0502020204030204" charset="0"/>
              </a:rPr>
              <a:t>Shape()...</a:t>
            </a:r>
            <a:endParaRPr lang="en-US" altLang="zh-CN" sz="2400" dirty="0">
              <a:solidFill>
                <a:srgbClr val="000000"/>
              </a:solidFill>
              <a:latin typeface="Calibri" panose="020F0502020204030204" charset="0"/>
              <a:cs typeface="Calibri" panose="020F0502020204030204" charset="0"/>
            </a:endParaRPr>
          </a:p>
          <a:p>
            <a:pPr algn="l"/>
            <a:r>
              <a:rPr lang="en-US" altLang="zh-CN" sz="2400" dirty="0">
                <a:solidFill>
                  <a:srgbClr val="000000"/>
                </a:solidFill>
                <a:latin typeface="Calibri" panose="020F0502020204030204" charset="0"/>
                <a:cs typeface="Calibri" panose="020F0502020204030204" charset="0"/>
              </a:rPr>
              <a:t>Ellipse()...</a:t>
            </a:r>
            <a:endParaRPr lang="en-US" altLang="zh-CN" sz="2400" dirty="0">
              <a:solidFill>
                <a:srgbClr val="000000"/>
              </a:solidFill>
              <a:latin typeface="Calibri" panose="020F0502020204030204" charset="0"/>
              <a:cs typeface="Calibri" panose="020F0502020204030204" charset="0"/>
            </a:endParaRPr>
          </a:p>
          <a:p>
            <a:pPr algn="l"/>
            <a:r>
              <a:rPr lang="en-US" altLang="zh-CN" sz="2400" dirty="0" err="1">
                <a:solidFill>
                  <a:srgbClr val="000000"/>
                </a:solidFill>
                <a:latin typeface="Calibri" panose="020F0502020204030204" charset="0"/>
                <a:cs typeface="Calibri" panose="020F0502020204030204" charset="0"/>
              </a:rPr>
              <a:t>Cicle</a:t>
            </a:r>
            <a:r>
              <a:rPr lang="en-US" altLang="zh-CN" sz="2400" dirty="0">
                <a:solidFill>
                  <a:srgbClr val="000000"/>
                </a:solidFill>
                <a:latin typeface="Calibri" panose="020F0502020204030204" charset="0"/>
                <a:cs typeface="Calibri" panose="020F0502020204030204" charset="0"/>
              </a:rPr>
              <a:t>()...</a:t>
            </a:r>
            <a:endParaRPr lang="zh-CN" altLang="en-US" sz="2400" dirty="0">
              <a:latin typeface="Calibri" panose="020F0502020204030204" charset="0"/>
              <a:cs typeface="Calibri" panose="020F0502020204030204" charset="0"/>
            </a:endParaRPr>
          </a:p>
        </p:txBody>
      </p:sp>
      <p:sp>
        <p:nvSpPr>
          <p:cNvPr id="8" name="Text Box 17"/>
          <p:cNvSpPr txBox="1">
            <a:spLocks noChangeArrowheads="1"/>
          </p:cNvSpPr>
          <p:nvPr/>
        </p:nvSpPr>
        <p:spPr bwMode="auto">
          <a:xfrm>
            <a:off x="539665" y="4662909"/>
            <a:ext cx="8064500" cy="11684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dirty="0">
                <a:solidFill>
                  <a:schemeClr val="bg1"/>
                </a:solidFill>
              </a:rPr>
              <a:t>为了避免错误，父类中至少定义一个</a:t>
            </a:r>
            <a:endParaRPr lang="zh-CN" altLang="en-US" sz="2800" b="1" dirty="0">
              <a:solidFill>
                <a:schemeClr val="bg1"/>
              </a:solidFill>
            </a:endParaRPr>
          </a:p>
          <a:p>
            <a:pPr algn="ctr">
              <a:spcBef>
                <a:spcPct val="50000"/>
              </a:spcBef>
            </a:pPr>
            <a:r>
              <a:rPr lang="zh-CN" altLang="en-US" sz="2800" b="1" dirty="0">
                <a:solidFill>
                  <a:schemeClr val="bg1"/>
                </a:solidFill>
              </a:rPr>
              <a:t>无参的构造方法。</a:t>
            </a:r>
            <a:endParaRPr lang="zh-CN" altLang="en-US" sz="2800" b="1" dirty="0">
              <a:solidFill>
                <a:schemeClr val="bg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5.3.1  </a:t>
            </a:r>
            <a:r>
              <a:rPr lang="zh-CN" altLang="zh-CN" dirty="0">
                <a:effectLst/>
              </a:rPr>
              <a:t>子类对象的构造过程</a:t>
            </a:r>
            <a:endParaRPr lang="zh-CN" altLang="en-US" dirty="0"/>
          </a:p>
        </p:txBody>
      </p:sp>
      <p:sp>
        <p:nvSpPr>
          <p:cNvPr id="5" name="文本框 4"/>
          <p:cNvSpPr txBox="1"/>
          <p:nvPr/>
        </p:nvSpPr>
        <p:spPr>
          <a:xfrm>
            <a:off x="920115" y="1335683"/>
            <a:ext cx="7931224" cy="1938020"/>
          </a:xfrm>
          <a:prstGeom prst="rect">
            <a:avLst/>
          </a:prstGeom>
          <a:noFill/>
        </p:spPr>
        <p:txBody>
          <a:bodyPr wrap="square">
            <a:spAutoFit/>
          </a:bodyPr>
          <a:lstStyle/>
          <a:p>
            <a:pPr algn="l"/>
            <a:r>
              <a:rPr lang="en-US" altLang="zh-CN" sz="2000" b="1" dirty="0">
                <a:solidFill>
                  <a:srgbClr val="7F0055"/>
                </a:solidFill>
                <a:latin typeface="Consolas" panose="020B0609020204030204" pitchFamily="49" charset="0"/>
              </a:rPr>
              <a:t>public</a:t>
            </a:r>
            <a:r>
              <a:rPr lang="en-US" altLang="zh-CN" sz="2000" b="1" dirty="0">
                <a:solidFill>
                  <a:srgbClr val="000000"/>
                </a:solidFill>
                <a:latin typeface="Consolas" panose="020B0609020204030204" pitchFamily="49" charset="0"/>
              </a:rPr>
              <a:t> </a:t>
            </a:r>
            <a:r>
              <a:rPr lang="en-US" altLang="zh-CN" sz="2000" b="1" dirty="0">
                <a:solidFill>
                  <a:srgbClr val="7F0055"/>
                </a:solidFill>
                <a:latin typeface="Consolas" panose="020B0609020204030204" pitchFamily="49" charset="0"/>
              </a:rPr>
              <a:t>class</a:t>
            </a:r>
            <a:r>
              <a:rPr lang="en-US" altLang="zh-CN" sz="2000" b="1" dirty="0">
                <a:solidFill>
                  <a:srgbClr val="000000"/>
                </a:solidFill>
                <a:latin typeface="Consolas" panose="020B0609020204030204" pitchFamily="49" charset="0"/>
              </a:rPr>
              <a:t> Test {</a:t>
            </a:r>
            <a:endParaRPr lang="en-US" altLang="zh-CN" sz="2000" b="1" dirty="0">
              <a:solidFill>
                <a:srgbClr val="000000"/>
              </a:solidFill>
              <a:latin typeface="Consolas" panose="020B0609020204030204" pitchFamily="49" charset="0"/>
            </a:endParaRPr>
          </a:p>
          <a:p>
            <a:pPr algn="l"/>
            <a:endParaRPr lang="zh-CN" altLang="en-US" sz="2000" dirty="0">
              <a:latin typeface="Consolas" panose="020B0609020204030204" pitchFamily="49" charset="0"/>
            </a:endParaRPr>
          </a:p>
          <a:p>
            <a:pPr lvl="1"/>
            <a:r>
              <a:rPr lang="en-US" altLang="zh-CN" sz="2000" b="1" dirty="0">
                <a:solidFill>
                  <a:srgbClr val="7F0055"/>
                </a:solidFill>
                <a:latin typeface="Consolas" panose="020B0609020204030204" pitchFamily="49" charset="0"/>
              </a:rPr>
              <a:t>public</a:t>
            </a:r>
            <a:r>
              <a:rPr lang="en-US" altLang="zh-CN" sz="2000" b="1" dirty="0">
                <a:solidFill>
                  <a:srgbClr val="000000"/>
                </a:solidFill>
                <a:latin typeface="Consolas" panose="020B0609020204030204" pitchFamily="49" charset="0"/>
              </a:rPr>
              <a:t> </a:t>
            </a:r>
            <a:r>
              <a:rPr lang="en-US" altLang="zh-CN" sz="2000" b="1" dirty="0">
                <a:solidFill>
                  <a:srgbClr val="7F0055"/>
                </a:solidFill>
                <a:latin typeface="Consolas" panose="020B0609020204030204" pitchFamily="49" charset="0"/>
              </a:rPr>
              <a:t>static</a:t>
            </a:r>
            <a:r>
              <a:rPr lang="en-US" altLang="zh-CN" sz="2000" b="1" dirty="0">
                <a:solidFill>
                  <a:srgbClr val="000000"/>
                </a:solidFill>
                <a:latin typeface="Consolas" panose="020B0609020204030204" pitchFamily="49" charset="0"/>
              </a:rPr>
              <a:t> </a:t>
            </a:r>
            <a:r>
              <a:rPr lang="en-US" altLang="zh-CN" sz="2000" b="1" dirty="0">
                <a:solidFill>
                  <a:srgbClr val="7F0055"/>
                </a:solidFill>
                <a:latin typeface="Consolas" panose="020B0609020204030204" pitchFamily="49" charset="0"/>
              </a:rPr>
              <a:t>void</a:t>
            </a:r>
            <a:r>
              <a:rPr lang="en-US" altLang="zh-CN" sz="2000" b="1" dirty="0">
                <a:solidFill>
                  <a:srgbClr val="000000"/>
                </a:solidFill>
                <a:latin typeface="Consolas" panose="020B0609020204030204" pitchFamily="49" charset="0"/>
              </a:rPr>
              <a:t> main(String[] </a:t>
            </a:r>
            <a:r>
              <a:rPr lang="en-US" altLang="zh-CN" sz="2000" b="1" dirty="0" err="1">
                <a:solidFill>
                  <a:srgbClr val="6A3E3E"/>
                </a:solidFill>
                <a:latin typeface="Consolas" panose="020B0609020204030204" pitchFamily="49" charset="0"/>
              </a:rPr>
              <a:t>args</a:t>
            </a:r>
            <a:r>
              <a:rPr lang="en-US" altLang="zh-CN" sz="2000" b="1" dirty="0">
                <a:solidFill>
                  <a:srgbClr val="000000"/>
                </a:solidFill>
                <a:latin typeface="Consolas" panose="020B0609020204030204" pitchFamily="49" charset="0"/>
              </a:rPr>
              <a:t>) {</a:t>
            </a:r>
            <a:endParaRPr lang="en-US" altLang="zh-CN" sz="2000" b="1" dirty="0">
              <a:solidFill>
                <a:srgbClr val="000000"/>
              </a:solidFill>
              <a:latin typeface="Consolas" panose="020B0609020204030204" pitchFamily="49" charset="0"/>
            </a:endParaRPr>
          </a:p>
          <a:p>
            <a:pPr lvl="1"/>
            <a:r>
              <a:rPr lang="en-US" altLang="zh-CN" sz="2000" dirty="0">
                <a:solidFill>
                  <a:srgbClr val="3F7F5F"/>
                </a:solidFill>
                <a:latin typeface="Consolas" panose="020B0609020204030204" pitchFamily="49" charset="0"/>
              </a:rPr>
              <a:t>	</a:t>
            </a:r>
            <a:r>
              <a:rPr lang="en-US" altLang="zh-CN" sz="2000" b="1" dirty="0">
                <a:solidFill>
                  <a:srgbClr val="7F0055"/>
                </a:solidFill>
                <a:latin typeface="Consolas" panose="020B0609020204030204" pitchFamily="49" charset="0"/>
              </a:rPr>
              <a:t>new</a:t>
            </a:r>
            <a:r>
              <a:rPr lang="en-US" altLang="zh-CN" sz="2000" b="1" dirty="0">
                <a:solidFill>
                  <a:srgbClr val="000000"/>
                </a:solidFill>
                <a:latin typeface="Consolas" panose="020B0609020204030204" pitchFamily="49" charset="0"/>
              </a:rPr>
              <a:t> Circle(</a:t>
            </a:r>
            <a:r>
              <a:rPr lang="en-US" altLang="zh-CN" sz="2000" b="1" dirty="0">
                <a:solidFill>
                  <a:srgbClr val="2A00FF"/>
                </a:solidFill>
                <a:latin typeface="Consolas" panose="020B0609020204030204" pitchFamily="49" charset="0"/>
              </a:rPr>
              <a:t>"</a:t>
            </a:r>
            <a:r>
              <a:rPr lang="zh-CN" altLang="en-US" sz="2000" b="1" dirty="0">
                <a:solidFill>
                  <a:srgbClr val="2A00FF"/>
                </a:solidFill>
                <a:latin typeface="Consolas" panose="020B0609020204030204" pitchFamily="49" charset="0"/>
              </a:rPr>
              <a:t>大圆</a:t>
            </a:r>
            <a:r>
              <a:rPr lang="en-US" altLang="zh-CN" sz="2000" b="1" dirty="0">
                <a:solidFill>
                  <a:srgbClr val="2A00FF"/>
                </a:solidFill>
                <a:latin typeface="Consolas" panose="020B0609020204030204" pitchFamily="49" charset="0"/>
              </a:rPr>
              <a:t>"</a:t>
            </a:r>
            <a:r>
              <a:rPr lang="en-US" altLang="zh-CN" sz="2000" b="1" dirty="0">
                <a:solidFill>
                  <a:srgbClr val="000000"/>
                </a:solidFill>
                <a:latin typeface="Consolas" panose="020B0609020204030204" pitchFamily="49" charset="0"/>
              </a:rPr>
              <a:t>,100);</a:t>
            </a:r>
            <a:endParaRPr lang="en-US" altLang="zh-CN" sz="2000" b="1" dirty="0">
              <a:solidFill>
                <a:srgbClr val="000000"/>
              </a:solidFill>
              <a:latin typeface="Consolas" panose="020B0609020204030204" pitchFamily="49" charset="0"/>
            </a:endParaRPr>
          </a:p>
          <a:p>
            <a:pPr lvl="1"/>
            <a:r>
              <a:rPr lang="en-US" altLang="zh-CN" sz="2000" dirty="0">
                <a:solidFill>
                  <a:srgbClr val="000000"/>
                </a:solidFill>
                <a:latin typeface="Consolas" panose="020B0609020204030204" pitchFamily="49" charset="0"/>
              </a:rPr>
              <a:t>}</a:t>
            </a:r>
            <a:endParaRPr lang="zh-CN" altLang="en-US" sz="2000" dirty="0">
              <a:latin typeface="Consolas" panose="020B0609020204030204" pitchFamily="49" charset="0"/>
            </a:endParaRPr>
          </a:p>
          <a:p>
            <a:pPr algn="l"/>
            <a:r>
              <a:rPr lang="en-US" altLang="zh-CN" sz="2000" dirty="0">
                <a:solidFill>
                  <a:srgbClr val="000000"/>
                </a:solidFill>
                <a:latin typeface="Consolas" panose="020B0609020204030204" pitchFamily="49" charset="0"/>
              </a:rPr>
              <a:t>}</a:t>
            </a:r>
            <a:endParaRPr lang="zh-CN" altLang="en-US" sz="2000" dirty="0"/>
          </a:p>
        </p:txBody>
      </p:sp>
      <p:sp>
        <p:nvSpPr>
          <p:cNvPr id="7" name="文本框 6"/>
          <p:cNvSpPr txBox="1"/>
          <p:nvPr/>
        </p:nvSpPr>
        <p:spPr>
          <a:xfrm>
            <a:off x="920115" y="3561122"/>
            <a:ext cx="4577786" cy="1568450"/>
          </a:xfrm>
          <a:prstGeom prst="rect">
            <a:avLst/>
          </a:prstGeom>
          <a:noFill/>
        </p:spPr>
        <p:txBody>
          <a:bodyPr wrap="square">
            <a:spAutoFit/>
          </a:bodyPr>
          <a:lstStyle>
            <a:defPPr>
              <a:defRPr lang="zh-CN"/>
            </a:defPPr>
            <a:lvl1pPr>
              <a:defRPr sz="2400">
                <a:solidFill>
                  <a:srgbClr val="000000"/>
                </a:solidFill>
                <a:latin typeface="Calibri" panose="020F0502020204030204" charset="0"/>
                <a:cs typeface="Calibri" panose="020F0502020204030204" charset="0"/>
              </a:defRPr>
            </a:lvl1pPr>
          </a:lstStyle>
          <a:p>
            <a:r>
              <a:rPr lang="en-US" altLang="zh-CN" dirty="0"/>
              <a:t>Shape(String)...</a:t>
            </a:r>
            <a:endParaRPr lang="en-US" altLang="zh-CN" dirty="0"/>
          </a:p>
          <a:p>
            <a:r>
              <a:rPr lang="en-US" altLang="zh-CN" dirty="0"/>
              <a:t>Ellipse(String)...</a:t>
            </a:r>
            <a:endParaRPr lang="en-US" altLang="zh-CN" dirty="0"/>
          </a:p>
          <a:p>
            <a:r>
              <a:rPr lang="en-US" altLang="zh-CN" dirty="0"/>
              <a:t>Ellipse(</a:t>
            </a:r>
            <a:r>
              <a:rPr lang="en-US" altLang="zh-CN" dirty="0" err="1"/>
              <a:t>String,double,double</a:t>
            </a:r>
            <a:r>
              <a:rPr lang="en-US" altLang="zh-CN" dirty="0"/>
              <a:t>)...</a:t>
            </a:r>
            <a:endParaRPr lang="en-US" altLang="zh-CN" dirty="0"/>
          </a:p>
          <a:p>
            <a:r>
              <a:rPr lang="en-US" altLang="zh-CN" dirty="0"/>
              <a:t>Circle(</a:t>
            </a:r>
            <a:r>
              <a:rPr lang="en-US" altLang="zh-CN" dirty="0" err="1"/>
              <a:t>String,double</a:t>
            </a:r>
            <a:r>
              <a:rPr lang="en-US" altLang="zh-CN" dirty="0"/>
              <a:t>)...</a:t>
            </a:r>
            <a:endParaRPr lang="zh-CN" altLang="en-US" dirty="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4294967295"/>
          </p:nvPr>
        </p:nvSpPr>
        <p:spPr>
          <a:xfrm>
            <a:off x="690245" y="1416050"/>
            <a:ext cx="8229600" cy="4525645"/>
          </a:xfrm>
        </p:spPr>
        <p:txBody>
          <a:bodyPr/>
          <a:lstStyle/>
          <a:p>
            <a:pPr marL="0" indent="360680">
              <a:lnSpc>
                <a:spcPct val="90000"/>
              </a:lnSpc>
            </a:pPr>
            <a:r>
              <a:rPr lang="zh-CN" altLang="en-US" sz="2800" dirty="0"/>
              <a:t>子类定义的一般格式</a:t>
            </a:r>
            <a:endParaRPr lang="zh-CN" altLang="en-US" sz="2800" dirty="0"/>
          </a:p>
          <a:p>
            <a:pPr marL="0" indent="360680">
              <a:lnSpc>
                <a:spcPct val="90000"/>
              </a:lnSpc>
              <a:buFont typeface="Wingdings" panose="05000000000000000000" pitchFamily="2" charset="2"/>
              <a:buNone/>
            </a:pPr>
            <a:r>
              <a:rPr lang="zh-CN" altLang="en-US" sz="2800" dirty="0"/>
              <a:t>  	</a:t>
            </a:r>
            <a:r>
              <a:rPr lang="en-US" altLang="zh-CN" sz="2400" dirty="0">
                <a:solidFill>
                  <a:srgbClr val="FF0066"/>
                </a:solidFill>
              </a:rPr>
              <a:t>[</a:t>
            </a:r>
            <a:r>
              <a:rPr lang="zh-CN" altLang="en-US" sz="2400" dirty="0">
                <a:solidFill>
                  <a:srgbClr val="FF0066"/>
                </a:solidFill>
              </a:rPr>
              <a:t>类修饰符</a:t>
            </a:r>
            <a:r>
              <a:rPr lang="en-US" altLang="zh-CN" sz="2400" dirty="0">
                <a:solidFill>
                  <a:srgbClr val="FF0066"/>
                </a:solidFill>
              </a:rPr>
              <a:t>]</a:t>
            </a:r>
            <a:r>
              <a:rPr lang="en-US" altLang="zh-CN" sz="2400" dirty="0">
                <a:solidFill>
                  <a:schemeClr val="tx2"/>
                </a:solidFill>
              </a:rPr>
              <a:t>  class </a:t>
            </a:r>
            <a:r>
              <a:rPr lang="zh-CN" altLang="en-US" sz="2400" dirty="0">
                <a:solidFill>
                  <a:schemeClr val="tx2"/>
                </a:solidFill>
              </a:rPr>
              <a:t>子类名 </a:t>
            </a:r>
            <a:r>
              <a:rPr lang="en-US" altLang="zh-CN" sz="2400" dirty="0">
                <a:solidFill>
                  <a:schemeClr val="hlink"/>
                </a:solidFill>
              </a:rPr>
              <a:t>extends </a:t>
            </a:r>
            <a:r>
              <a:rPr lang="zh-CN" altLang="en-US" sz="2400" dirty="0">
                <a:solidFill>
                  <a:schemeClr val="tx2"/>
                </a:solidFill>
              </a:rPr>
              <a:t>父类名</a:t>
            </a:r>
            <a:r>
              <a:rPr lang="en-US" altLang="zh-CN" sz="2400" dirty="0">
                <a:solidFill>
                  <a:schemeClr val="tx2"/>
                </a:solidFill>
              </a:rPr>
              <a:t>{</a:t>
            </a:r>
            <a:endParaRPr lang="en-US" altLang="zh-CN" sz="2400" dirty="0">
              <a:solidFill>
                <a:schemeClr val="tx2"/>
              </a:solidFill>
            </a:endParaRPr>
          </a:p>
          <a:p>
            <a:pPr marL="0" indent="360680">
              <a:lnSpc>
                <a:spcPct val="90000"/>
              </a:lnSpc>
              <a:buFont typeface="Wingdings" panose="05000000000000000000" pitchFamily="2" charset="2"/>
              <a:buNone/>
            </a:pPr>
            <a:r>
              <a:rPr lang="en-US" altLang="zh-CN" sz="2400" dirty="0">
                <a:solidFill>
                  <a:schemeClr val="tx2"/>
                </a:solidFill>
              </a:rPr>
              <a:t>	  	</a:t>
            </a:r>
            <a:r>
              <a:rPr lang="zh-CN" altLang="en-US" sz="2400" dirty="0">
                <a:solidFill>
                  <a:schemeClr val="tx2"/>
                </a:solidFill>
              </a:rPr>
              <a:t>成员变量定义；</a:t>
            </a:r>
            <a:endParaRPr lang="zh-CN" altLang="en-US" sz="2400" dirty="0">
              <a:solidFill>
                <a:schemeClr val="tx2"/>
              </a:solidFill>
            </a:endParaRPr>
          </a:p>
          <a:p>
            <a:pPr marL="0" indent="360680">
              <a:lnSpc>
                <a:spcPct val="90000"/>
              </a:lnSpc>
              <a:buFont typeface="Wingdings" panose="05000000000000000000" pitchFamily="2" charset="2"/>
              <a:buNone/>
            </a:pPr>
            <a:r>
              <a:rPr lang="zh-CN" altLang="en-US" sz="2400" dirty="0">
                <a:solidFill>
                  <a:schemeClr val="tx2"/>
                </a:solidFill>
              </a:rPr>
              <a:t>  		成员方法定义；</a:t>
            </a:r>
            <a:endParaRPr lang="zh-CN" altLang="en-US" sz="2400" dirty="0">
              <a:solidFill>
                <a:schemeClr val="tx2"/>
              </a:solidFill>
            </a:endParaRPr>
          </a:p>
          <a:p>
            <a:pPr marL="0" indent="360680">
              <a:lnSpc>
                <a:spcPct val="90000"/>
              </a:lnSpc>
              <a:buFont typeface="Wingdings" panose="05000000000000000000" pitchFamily="2" charset="2"/>
              <a:buNone/>
            </a:pPr>
            <a:r>
              <a:rPr lang="zh-CN" altLang="en-US" sz="2400" dirty="0">
                <a:solidFill>
                  <a:schemeClr val="tx2"/>
                </a:solidFill>
              </a:rPr>
              <a:t>	</a:t>
            </a:r>
            <a:r>
              <a:rPr lang="en-US" altLang="zh-CN" sz="2400" dirty="0">
                <a:solidFill>
                  <a:schemeClr val="tx2"/>
                </a:solidFill>
              </a:rPr>
              <a:t>}</a:t>
            </a:r>
            <a:endParaRPr lang="en-US" altLang="zh-CN" sz="2400" dirty="0">
              <a:solidFill>
                <a:schemeClr val="tx2"/>
              </a:solidFill>
            </a:endParaRPr>
          </a:p>
          <a:p>
            <a:pPr marL="825500" lvl="1">
              <a:lnSpc>
                <a:spcPct val="90000"/>
              </a:lnSpc>
            </a:pPr>
            <a:endParaRPr lang="en-US" altLang="zh-CN" sz="2400" dirty="0"/>
          </a:p>
          <a:p>
            <a:pPr marL="825500" lvl="1">
              <a:lnSpc>
                <a:spcPct val="90000"/>
              </a:lnSpc>
            </a:pPr>
            <a:r>
              <a:rPr lang="zh-CN" altLang="en-US" sz="2400" dirty="0"/>
              <a:t>在子类的定义中，用关键字</a:t>
            </a:r>
            <a:r>
              <a:rPr lang="en-US" altLang="zh-CN" sz="2400" dirty="0"/>
              <a:t>extends</a:t>
            </a:r>
            <a:r>
              <a:rPr lang="zh-CN" altLang="en-US" sz="2400" dirty="0"/>
              <a:t>来明确指出它所继承的父类。</a:t>
            </a:r>
            <a:endParaRPr lang="zh-CN" altLang="en-US" sz="2400" dirty="0"/>
          </a:p>
          <a:p>
            <a:pPr marL="825500" lvl="1">
              <a:lnSpc>
                <a:spcPct val="90000"/>
              </a:lnSpc>
            </a:pPr>
            <a:r>
              <a:rPr lang="zh-CN" altLang="en-US" sz="2400" dirty="0">
                <a:sym typeface="+mn-ea"/>
              </a:rPr>
              <a:t>子类会自动的得到</a:t>
            </a:r>
            <a:r>
              <a:rPr lang="zh-CN" altLang="en-US" sz="2400" dirty="0">
                <a:solidFill>
                  <a:srgbClr val="FF0000"/>
                </a:solidFill>
                <a:sym typeface="+mn-ea"/>
              </a:rPr>
              <a:t>基类中所有的数据乘员和成员方法</a:t>
            </a:r>
            <a:r>
              <a:rPr lang="en-US" altLang="zh-CN" sz="2400" dirty="0">
                <a:solidFill>
                  <a:srgbClr val="FF0000"/>
                </a:solidFill>
                <a:latin typeface="Times New Roman" panose="02020603050405020304" pitchFamily="18" charset="0"/>
                <a:ea typeface="宋体" panose="02010600030101010101" pitchFamily="2" charset="-122"/>
                <a:sym typeface="+mn-ea"/>
              </a:rPr>
              <a:t> </a:t>
            </a:r>
            <a:endParaRPr lang="zh-CN" altLang="en-US" sz="2400" dirty="0"/>
          </a:p>
        </p:txBody>
      </p:sp>
      <p:sp>
        <p:nvSpPr>
          <p:cNvPr id="12290" name="Rectangle 2"/>
          <p:cNvSpPr>
            <a:spLocks noGrp="1" noChangeArrowheads="1"/>
          </p:cNvSpPr>
          <p:nvPr>
            <p:ph type="title"/>
          </p:nvPr>
        </p:nvSpPr>
        <p:spPr/>
        <p:txBody>
          <a:bodyPr>
            <a:normAutofit/>
          </a:bodyPr>
          <a:lstStyle/>
          <a:p>
            <a:r>
              <a:rPr kumimoji="1" lang="en-US" altLang="zh-CN" b="1" dirty="0"/>
              <a:t>5.1.2 </a:t>
            </a:r>
            <a:r>
              <a:rPr lang="zh-CN" altLang="zh-CN" dirty="0">
                <a:effectLst/>
              </a:rPr>
              <a:t>继承的实现</a:t>
            </a:r>
            <a:endParaRPr kumimoji="1" lang="zh-CN" altLang="en-US" b="1" dirty="0"/>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70388"/>
            <a:ext cx="6482886" cy="427990"/>
          </a:xfrm>
        </p:spPr>
        <p:txBody>
          <a:bodyPr/>
          <a:lstStyle/>
          <a:p>
            <a:endParaRPr lang="zh-CN" altLang="en-US"/>
          </a:p>
        </p:txBody>
      </p:sp>
      <p:sp>
        <p:nvSpPr>
          <p:cNvPr id="13" name="文本框 12"/>
          <p:cNvSpPr txBox="1"/>
          <p:nvPr/>
        </p:nvSpPr>
        <p:spPr>
          <a:xfrm>
            <a:off x="1288728" y="1214279"/>
            <a:ext cx="5589698" cy="4769485"/>
          </a:xfrm>
          <a:prstGeom prst="rect">
            <a:avLst/>
          </a:prstGeom>
          <a:noFill/>
        </p:spPr>
        <p:txBody>
          <a:bodyPr wrap="square">
            <a:spAutoFit/>
          </a:bodyPr>
          <a:lstStyle/>
          <a:p>
            <a:pPr algn="l"/>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Pet{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private</a:t>
            </a:r>
            <a:r>
              <a:rPr lang="en-US" altLang="zh-CN" sz="1600" b="1" dirty="0">
                <a:solidFill>
                  <a:srgbClr val="000000"/>
                </a:solidFill>
                <a:latin typeface="Consolas" panose="020B0609020204030204" pitchFamily="49" charset="0"/>
              </a:rPr>
              <a:t> String </a:t>
            </a:r>
            <a:r>
              <a:rPr lang="en-US" altLang="zh-CN" sz="1600" b="1" dirty="0">
                <a:solidFill>
                  <a:srgbClr val="0000C0"/>
                </a:solidFill>
                <a:latin typeface="Consolas" panose="020B0609020204030204" pitchFamily="49" charset="0"/>
              </a:rPr>
              <a:t>name</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Pet(){</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(1);</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Pet(String </a:t>
            </a:r>
            <a:r>
              <a:rPr lang="en-US" altLang="zh-CN" sz="1600" b="1" dirty="0">
                <a:solidFill>
                  <a:srgbClr val="6A3E3E"/>
                </a:solidFill>
                <a:latin typeface="Consolas" panose="020B0609020204030204" pitchFamily="49" charset="0"/>
              </a:rPr>
              <a:t>name</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(2);</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Dog </a:t>
            </a:r>
            <a:r>
              <a:rPr lang="en-US" altLang="zh-CN" sz="1600" b="1" dirty="0">
                <a:solidFill>
                  <a:srgbClr val="7F0055"/>
                </a:solidFill>
                <a:latin typeface="Consolas" panose="020B0609020204030204" pitchFamily="49" charset="0"/>
              </a:rPr>
              <a:t>extends</a:t>
            </a:r>
            <a:r>
              <a:rPr lang="en-US" altLang="zh-CN" sz="1600" b="1" dirty="0">
                <a:solidFill>
                  <a:srgbClr val="000000"/>
                </a:solidFill>
                <a:latin typeface="Consolas" panose="020B0609020204030204" pitchFamily="49" charset="0"/>
              </a:rPr>
              <a:t> Pet{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Dog(String </a:t>
            </a:r>
            <a:r>
              <a:rPr lang="en-US" altLang="zh-CN" sz="1600" b="1" dirty="0">
                <a:solidFill>
                  <a:srgbClr val="6A3E3E"/>
                </a:solidFill>
                <a:latin typeface="Consolas" panose="020B0609020204030204" pitchFamily="49" charset="0"/>
              </a:rPr>
              <a:t>name</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(3);</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Test{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static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void</a:t>
            </a:r>
            <a:r>
              <a:rPr lang="en-US" altLang="zh-CN" sz="1600" b="1" dirty="0">
                <a:solidFill>
                  <a:srgbClr val="000000"/>
                </a:solidFill>
                <a:latin typeface="Consolas" panose="020B0609020204030204" pitchFamily="49" charset="0"/>
              </a:rPr>
              <a:t> main(String[] </a:t>
            </a:r>
            <a:r>
              <a:rPr lang="en-US" altLang="zh-CN" sz="1600" b="1" dirty="0" err="1">
                <a:solidFill>
                  <a:srgbClr val="6A3E3E"/>
                </a:solidFill>
                <a:latin typeface="Consolas" panose="020B0609020204030204" pitchFamily="49" charset="0"/>
              </a:rPr>
              <a:t>args</a:t>
            </a:r>
            <a:r>
              <a:rPr lang="en-US" altLang="zh-CN" sz="1600" b="1" dirty="0">
                <a:solidFill>
                  <a:srgbClr val="000000"/>
                </a:solidFill>
                <a:latin typeface="Consolas" panose="020B0609020204030204" pitchFamily="49" charset="0"/>
              </a:rPr>
              <a:t>) {</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	</a:t>
            </a:r>
            <a:r>
              <a:rPr lang="en-US" altLang="zh-CN" sz="1600" b="1" dirty="0">
                <a:solidFill>
                  <a:srgbClr val="C00000"/>
                </a:solidFill>
                <a:latin typeface="Consolas" panose="020B0609020204030204" pitchFamily="49" charset="0"/>
              </a:rPr>
              <a:t>new Dog("</a:t>
            </a:r>
            <a:r>
              <a:rPr lang="zh-CN" altLang="en-US" sz="1600" b="1" dirty="0">
                <a:solidFill>
                  <a:srgbClr val="C00000"/>
                </a:solidFill>
                <a:latin typeface="Consolas" panose="020B0609020204030204" pitchFamily="49" charset="0"/>
              </a:rPr>
              <a:t>秋田</a:t>
            </a:r>
            <a:r>
              <a:rPr lang="en-US" altLang="zh-CN" sz="1600" b="1" dirty="0">
                <a:solidFill>
                  <a:srgbClr val="C00000"/>
                </a:solidFill>
                <a:latin typeface="Consolas" panose="020B0609020204030204" pitchFamily="49" charset="0"/>
              </a:rPr>
              <a:t>");</a:t>
            </a:r>
            <a:endParaRPr lang="en-US" altLang="zh-CN" sz="1600" b="1" dirty="0">
              <a:solidFill>
                <a:srgbClr val="C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zh-CN" altLang="en-US" sz="1600" dirty="0"/>
          </a:p>
        </p:txBody>
      </p:sp>
      <p:sp>
        <p:nvSpPr>
          <p:cNvPr id="5" name="文本框 4"/>
          <p:cNvSpPr txBox="1"/>
          <p:nvPr/>
        </p:nvSpPr>
        <p:spPr>
          <a:xfrm>
            <a:off x="3294058" y="1010960"/>
            <a:ext cx="5161280" cy="521970"/>
          </a:xfrm>
          <a:prstGeom prst="rect">
            <a:avLst/>
          </a:prstGeom>
          <a:noFill/>
        </p:spPr>
        <p:txBody>
          <a:bodyPr wrap="none" rtlCol="0">
            <a:spAutoFit/>
          </a:bodyPr>
          <a:lstStyle>
            <a:defPPr>
              <a:defRPr lang="zh-CN"/>
            </a:defPPr>
            <a:lvl1pPr>
              <a:defRPr sz="2000" b="1">
                <a:solidFill>
                  <a:srgbClr val="C00000"/>
                </a:solidFill>
                <a:latin typeface="微软雅黑" panose="020B0503020204020204" charset="-122"/>
                <a:ea typeface="微软雅黑" panose="020B0503020204020204" charset="-122"/>
              </a:defRPr>
            </a:lvl1pPr>
          </a:lstStyle>
          <a:p>
            <a:r>
              <a:rPr lang="zh-CN" altLang="en-US" dirty="0">
                <a:solidFill>
                  <a:schemeClr val="tx1"/>
                </a:solidFill>
              </a:rPr>
              <a:t>子类构造方法</a:t>
            </a:r>
            <a:r>
              <a:rPr lang="zh-CN" altLang="en-US" sz="2800" dirty="0"/>
              <a:t>隐式调用</a:t>
            </a:r>
            <a:r>
              <a:rPr lang="zh-CN" altLang="en-US" dirty="0">
                <a:solidFill>
                  <a:schemeClr val="tx1"/>
                </a:solidFill>
              </a:rPr>
              <a:t>父类无参构造方法</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70388"/>
            <a:ext cx="6482886" cy="427990"/>
          </a:xfrm>
        </p:spPr>
        <p:txBody>
          <a:bodyPr/>
          <a:lstStyle/>
          <a:p>
            <a:endParaRPr lang="zh-CN" altLang="en-US"/>
          </a:p>
        </p:txBody>
      </p:sp>
      <p:sp>
        <p:nvSpPr>
          <p:cNvPr id="13" name="文本框 12"/>
          <p:cNvSpPr txBox="1"/>
          <p:nvPr/>
        </p:nvSpPr>
        <p:spPr>
          <a:xfrm>
            <a:off x="1314128" y="1270794"/>
            <a:ext cx="5589698" cy="4030980"/>
          </a:xfrm>
          <a:prstGeom prst="rect">
            <a:avLst/>
          </a:prstGeom>
          <a:noFill/>
        </p:spPr>
        <p:txBody>
          <a:bodyPr wrap="square">
            <a:spAutoFit/>
          </a:bodyPr>
          <a:lstStyle/>
          <a:p>
            <a:pPr algn="l"/>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Pet{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private</a:t>
            </a:r>
            <a:r>
              <a:rPr lang="en-US" altLang="zh-CN" sz="1600" b="1" dirty="0">
                <a:solidFill>
                  <a:srgbClr val="000000"/>
                </a:solidFill>
                <a:latin typeface="Consolas" panose="020B0609020204030204" pitchFamily="49" charset="0"/>
              </a:rPr>
              <a:t> String </a:t>
            </a:r>
            <a:r>
              <a:rPr lang="en-US" altLang="zh-CN" sz="1600" b="1" dirty="0">
                <a:solidFill>
                  <a:srgbClr val="0000C0"/>
                </a:solidFill>
                <a:latin typeface="Consolas" panose="020B0609020204030204" pitchFamily="49" charset="0"/>
              </a:rPr>
              <a:t>name</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Pet(String </a:t>
            </a:r>
            <a:r>
              <a:rPr lang="en-US" altLang="zh-CN" sz="1600" b="1" dirty="0">
                <a:solidFill>
                  <a:srgbClr val="6A3E3E"/>
                </a:solidFill>
                <a:latin typeface="Consolas" panose="020B0609020204030204" pitchFamily="49" charset="0"/>
              </a:rPr>
              <a:t>name</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(2);</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Dog </a:t>
            </a:r>
            <a:r>
              <a:rPr lang="en-US" altLang="zh-CN" sz="1600" b="1" dirty="0">
                <a:solidFill>
                  <a:srgbClr val="7F0055"/>
                </a:solidFill>
                <a:latin typeface="Consolas" panose="020B0609020204030204" pitchFamily="49" charset="0"/>
              </a:rPr>
              <a:t>extends</a:t>
            </a:r>
            <a:r>
              <a:rPr lang="en-US" altLang="zh-CN" sz="1600" b="1" dirty="0">
                <a:solidFill>
                  <a:srgbClr val="000000"/>
                </a:solidFill>
                <a:latin typeface="Consolas" panose="020B0609020204030204" pitchFamily="49" charset="0"/>
              </a:rPr>
              <a:t> Pet{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Dog(String </a:t>
            </a:r>
            <a:r>
              <a:rPr lang="en-US" altLang="zh-CN" sz="1600" b="1" dirty="0">
                <a:solidFill>
                  <a:srgbClr val="6A3E3E"/>
                </a:solidFill>
                <a:latin typeface="Consolas" panose="020B0609020204030204" pitchFamily="49" charset="0"/>
              </a:rPr>
              <a:t>name</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(3);</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Test{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static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void</a:t>
            </a:r>
            <a:r>
              <a:rPr lang="en-US" altLang="zh-CN" sz="1600" b="1" dirty="0">
                <a:solidFill>
                  <a:srgbClr val="000000"/>
                </a:solidFill>
                <a:latin typeface="Consolas" panose="020B0609020204030204" pitchFamily="49" charset="0"/>
              </a:rPr>
              <a:t> main(String[] </a:t>
            </a:r>
            <a:r>
              <a:rPr lang="en-US" altLang="zh-CN" sz="1600" b="1" dirty="0" err="1">
                <a:solidFill>
                  <a:srgbClr val="6A3E3E"/>
                </a:solidFill>
                <a:latin typeface="Consolas" panose="020B0609020204030204" pitchFamily="49" charset="0"/>
              </a:rPr>
              <a:t>args</a:t>
            </a:r>
            <a:r>
              <a:rPr lang="en-US" altLang="zh-CN" sz="1600" b="1" dirty="0">
                <a:solidFill>
                  <a:srgbClr val="000000"/>
                </a:solidFill>
                <a:latin typeface="Consolas" panose="020B0609020204030204" pitchFamily="49" charset="0"/>
              </a:rPr>
              <a:t>) {</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	</a:t>
            </a:r>
            <a:r>
              <a:rPr lang="en-US" altLang="zh-CN" sz="1600" b="1" dirty="0">
                <a:solidFill>
                  <a:srgbClr val="C00000"/>
                </a:solidFill>
                <a:latin typeface="Consolas" panose="020B0609020204030204" pitchFamily="49" charset="0"/>
              </a:rPr>
              <a:t>new Dog("</a:t>
            </a:r>
            <a:r>
              <a:rPr lang="zh-CN" altLang="en-US" sz="1600" b="1" dirty="0">
                <a:solidFill>
                  <a:srgbClr val="C00000"/>
                </a:solidFill>
                <a:latin typeface="Consolas" panose="020B0609020204030204" pitchFamily="49" charset="0"/>
              </a:rPr>
              <a:t>秋田</a:t>
            </a:r>
            <a:r>
              <a:rPr lang="en-US" altLang="zh-CN" sz="1600" b="1" dirty="0">
                <a:solidFill>
                  <a:srgbClr val="C00000"/>
                </a:solidFill>
                <a:latin typeface="Consolas" panose="020B0609020204030204" pitchFamily="49" charset="0"/>
              </a:rPr>
              <a:t>");</a:t>
            </a:r>
            <a:endParaRPr lang="en-US" altLang="zh-CN" sz="1600" b="1" dirty="0">
              <a:solidFill>
                <a:srgbClr val="C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zh-CN" altLang="en-US" sz="1600" dirty="0"/>
          </a:p>
        </p:txBody>
      </p:sp>
      <p:sp>
        <p:nvSpPr>
          <p:cNvPr id="3" name="文本框 2"/>
          <p:cNvSpPr txBox="1"/>
          <p:nvPr/>
        </p:nvSpPr>
        <p:spPr>
          <a:xfrm>
            <a:off x="3294058" y="1010960"/>
            <a:ext cx="5161280" cy="521970"/>
          </a:xfrm>
          <a:prstGeom prst="rect">
            <a:avLst/>
          </a:prstGeom>
          <a:noFill/>
        </p:spPr>
        <p:txBody>
          <a:bodyPr wrap="none" rtlCol="0">
            <a:spAutoFit/>
          </a:bodyPr>
          <a:lstStyle>
            <a:defPPr>
              <a:defRPr lang="zh-CN"/>
            </a:defPPr>
            <a:lvl1pPr>
              <a:defRPr sz="2000" b="1">
                <a:solidFill>
                  <a:srgbClr val="C00000"/>
                </a:solidFill>
                <a:latin typeface="微软雅黑" panose="020B0503020204020204" charset="-122"/>
                <a:ea typeface="微软雅黑" panose="020B0503020204020204" charset="-122"/>
              </a:defRPr>
            </a:lvl1pPr>
          </a:lstStyle>
          <a:p>
            <a:r>
              <a:rPr lang="zh-CN" altLang="en-US" dirty="0">
                <a:solidFill>
                  <a:schemeClr val="tx1"/>
                </a:solidFill>
              </a:rPr>
              <a:t>子类构造方法</a:t>
            </a:r>
            <a:r>
              <a:rPr lang="zh-CN" altLang="en-US" sz="2800" dirty="0"/>
              <a:t>隐式调用</a:t>
            </a:r>
            <a:r>
              <a:rPr lang="zh-CN" altLang="en-US" dirty="0">
                <a:solidFill>
                  <a:schemeClr val="tx1"/>
                </a:solidFill>
              </a:rPr>
              <a:t>父类无参构造方法</a:t>
            </a:r>
            <a:endParaRPr lang="zh-CN" altLang="en-US" dirty="0">
              <a:solidFill>
                <a:schemeClr val="tx1"/>
              </a:solidFill>
            </a:endParaRPr>
          </a:p>
        </p:txBody>
      </p:sp>
      <p:grpSp>
        <p:nvGrpSpPr>
          <p:cNvPr id="8" name="组合 7"/>
          <p:cNvGrpSpPr/>
          <p:nvPr/>
        </p:nvGrpSpPr>
        <p:grpSpPr>
          <a:xfrm>
            <a:off x="5076190" y="1196340"/>
            <a:ext cx="2645410" cy="708025"/>
            <a:chOff x="7994" y="1884"/>
            <a:chExt cx="4166" cy="1115"/>
          </a:xfrm>
        </p:grpSpPr>
        <p:sp>
          <p:nvSpPr>
            <p:cNvPr id="4" name="线形标注 1 3"/>
            <p:cNvSpPr/>
            <p:nvPr/>
          </p:nvSpPr>
          <p:spPr>
            <a:xfrm>
              <a:off x="7994" y="1884"/>
              <a:ext cx="4166" cy="940"/>
            </a:xfrm>
            <a:prstGeom prs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024" y="1947"/>
              <a:ext cx="4024" cy="1052"/>
            </a:xfrm>
            <a:prstGeom prst="rect">
              <a:avLst/>
            </a:prstGeom>
            <a:noFill/>
          </p:spPr>
          <p:txBody>
            <a:bodyPr wrap="square" rtlCol="0">
              <a:noAutofit/>
            </a:bodyPr>
            <a:lstStyle/>
            <a:p>
              <a:r>
                <a:rPr lang="en-US" altLang="zh-CN"/>
                <a:t>public Pet</a:t>
              </a:r>
              <a:r>
                <a:rPr lang="zh-CN" altLang="en-US"/>
                <a:t>（）</a:t>
              </a:r>
              <a:r>
                <a:rPr lang="en-US" altLang="zh-CN"/>
                <a:t>{</a:t>
              </a:r>
              <a:endParaRPr lang="en-US" altLang="zh-CN"/>
            </a:p>
            <a:p>
              <a:r>
                <a:rPr lang="en-US" altLang="zh-CN"/>
                <a:t>}</a:t>
              </a:r>
              <a:endParaRPr lang="en-US" altLang="zh-CN"/>
            </a:p>
          </p:txBody>
        </p:sp>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70388"/>
            <a:ext cx="6482886" cy="427990"/>
          </a:xfrm>
        </p:spPr>
        <p:txBody>
          <a:bodyPr/>
          <a:lstStyle/>
          <a:p>
            <a:endParaRPr lang="zh-CN" altLang="en-US"/>
          </a:p>
        </p:txBody>
      </p:sp>
      <p:sp>
        <p:nvSpPr>
          <p:cNvPr id="15" name="文本框 14"/>
          <p:cNvSpPr txBox="1"/>
          <p:nvPr/>
        </p:nvSpPr>
        <p:spPr>
          <a:xfrm>
            <a:off x="1205543" y="1089614"/>
            <a:ext cx="5401495" cy="5015865"/>
          </a:xfrm>
          <a:prstGeom prst="rect">
            <a:avLst/>
          </a:prstGeom>
          <a:solidFill>
            <a:schemeClr val="bg1"/>
          </a:solidFill>
        </p:spPr>
        <p:txBody>
          <a:bodyPr wrap="square">
            <a:spAutoFit/>
          </a:bodyPr>
          <a:lstStyle/>
          <a:p>
            <a:pPr algn="l"/>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Pet{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private</a:t>
            </a:r>
            <a:r>
              <a:rPr lang="en-US" altLang="zh-CN" sz="1600" b="1" dirty="0">
                <a:solidFill>
                  <a:srgbClr val="000000"/>
                </a:solidFill>
                <a:latin typeface="Consolas" panose="020B0609020204030204" pitchFamily="49" charset="0"/>
              </a:rPr>
              <a:t> String </a:t>
            </a:r>
            <a:r>
              <a:rPr lang="en-US" altLang="zh-CN" sz="1600" b="1" dirty="0">
                <a:solidFill>
                  <a:srgbClr val="0000C0"/>
                </a:solidFill>
                <a:latin typeface="Consolas" panose="020B0609020204030204" pitchFamily="49" charset="0"/>
              </a:rPr>
              <a:t>name</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Pet(){</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(1);</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Pet(String </a:t>
            </a:r>
            <a:r>
              <a:rPr lang="en-US" altLang="zh-CN" sz="1600" b="1" dirty="0">
                <a:solidFill>
                  <a:srgbClr val="6A3E3E"/>
                </a:solidFill>
                <a:latin typeface="Consolas" panose="020B0609020204030204" pitchFamily="49" charset="0"/>
              </a:rPr>
              <a:t>name</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(2);</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Dog </a:t>
            </a:r>
            <a:r>
              <a:rPr lang="en-US" altLang="zh-CN" sz="1600" b="1" dirty="0">
                <a:solidFill>
                  <a:srgbClr val="7F0055"/>
                </a:solidFill>
                <a:latin typeface="Consolas" panose="020B0609020204030204" pitchFamily="49" charset="0"/>
              </a:rPr>
              <a:t>extends</a:t>
            </a:r>
            <a:r>
              <a:rPr lang="en-US" altLang="zh-CN" sz="1600" b="1" dirty="0">
                <a:solidFill>
                  <a:srgbClr val="000000"/>
                </a:solidFill>
                <a:latin typeface="Consolas" panose="020B0609020204030204" pitchFamily="49" charset="0"/>
              </a:rPr>
              <a:t> Pet{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Dog(String </a:t>
            </a:r>
            <a:r>
              <a:rPr lang="en-US" altLang="zh-CN" sz="1600" b="1" dirty="0">
                <a:solidFill>
                  <a:srgbClr val="6A3E3E"/>
                </a:solidFill>
                <a:latin typeface="Consolas" panose="020B0609020204030204" pitchFamily="49" charset="0"/>
              </a:rPr>
              <a:t>name</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1"/>
            <a:r>
              <a:rPr lang="en-US" altLang="zh-CN" sz="1600" b="1" dirty="0">
                <a:solidFill>
                  <a:srgbClr val="000000"/>
                </a:solidFill>
                <a:latin typeface="Consolas" panose="020B0609020204030204" pitchFamily="49" charset="0"/>
              </a:rPr>
              <a:t>     </a:t>
            </a:r>
            <a:r>
              <a:rPr lang="en-US" altLang="zh-CN" sz="1600" b="1" dirty="0">
                <a:solidFill>
                  <a:srgbClr val="000000"/>
                </a:solidFill>
                <a:highlight>
                  <a:srgbClr val="FFCC00"/>
                </a:highlight>
                <a:latin typeface="Consolas" panose="020B0609020204030204" pitchFamily="49" charset="0"/>
              </a:rPr>
              <a:t>super();</a:t>
            </a:r>
            <a:endParaRPr lang="en-US" altLang="zh-CN" sz="1600" b="1" dirty="0">
              <a:solidFill>
                <a:srgbClr val="000000"/>
              </a:solidFill>
              <a:highlight>
                <a:srgbClr val="FFCC00"/>
              </a:highlight>
              <a:latin typeface="Consolas" panose="020B0609020204030204" pitchFamily="49" charset="0"/>
            </a:endParaRP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(3);</a:t>
            </a:r>
            <a:endParaRPr lang="en-US" altLang="zh-CN" sz="1600" b="1"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Test{</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static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void</a:t>
            </a:r>
            <a:r>
              <a:rPr lang="en-US" altLang="zh-CN" sz="1600" b="1" dirty="0">
                <a:solidFill>
                  <a:srgbClr val="000000"/>
                </a:solidFill>
                <a:latin typeface="Consolas" panose="020B0609020204030204" pitchFamily="49" charset="0"/>
              </a:rPr>
              <a:t> main(String[] </a:t>
            </a:r>
            <a:r>
              <a:rPr lang="en-US" altLang="zh-CN" sz="1600" b="1" dirty="0" err="1">
                <a:solidFill>
                  <a:srgbClr val="6A3E3E"/>
                </a:solidFill>
                <a:latin typeface="Consolas" panose="020B0609020204030204" pitchFamily="49" charset="0"/>
              </a:rPr>
              <a:t>args</a:t>
            </a:r>
            <a:r>
              <a:rPr lang="en-US" altLang="zh-CN" sz="1600" b="1" dirty="0">
                <a:solidFill>
                  <a:srgbClr val="000000"/>
                </a:solidFill>
                <a:latin typeface="Consolas" panose="020B0609020204030204" pitchFamily="49" charset="0"/>
              </a:rPr>
              <a:t>) {</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	</a:t>
            </a:r>
            <a:r>
              <a:rPr lang="en-US" altLang="zh-CN" sz="1600" b="1" dirty="0">
                <a:solidFill>
                  <a:srgbClr val="C00000"/>
                </a:solidFill>
                <a:latin typeface="Consolas" panose="020B0609020204030204" pitchFamily="49" charset="0"/>
              </a:rPr>
              <a:t>new Dog("</a:t>
            </a:r>
            <a:r>
              <a:rPr lang="zh-CN" altLang="en-US" sz="1600" b="1" dirty="0">
                <a:solidFill>
                  <a:srgbClr val="C00000"/>
                </a:solidFill>
                <a:latin typeface="Consolas" panose="020B0609020204030204" pitchFamily="49" charset="0"/>
              </a:rPr>
              <a:t>秋田</a:t>
            </a:r>
            <a:r>
              <a:rPr lang="en-US" altLang="zh-CN" sz="1600" b="1" dirty="0">
                <a:solidFill>
                  <a:srgbClr val="C00000"/>
                </a:solidFill>
                <a:latin typeface="Consolas" panose="020B0609020204030204" pitchFamily="49" charset="0"/>
              </a:rPr>
              <a:t>");</a:t>
            </a:r>
            <a:endParaRPr lang="en-US" altLang="zh-CN" sz="1600" b="1" dirty="0">
              <a:solidFill>
                <a:srgbClr val="C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zh-CN" altLang="en-US" sz="1600" dirty="0"/>
          </a:p>
        </p:txBody>
      </p:sp>
      <p:sp>
        <p:nvSpPr>
          <p:cNvPr id="3" name="文本框 2"/>
          <p:cNvSpPr txBox="1"/>
          <p:nvPr/>
        </p:nvSpPr>
        <p:spPr>
          <a:xfrm>
            <a:off x="3294058" y="1010960"/>
            <a:ext cx="5161280" cy="521970"/>
          </a:xfrm>
          <a:prstGeom prst="rect">
            <a:avLst/>
          </a:prstGeom>
          <a:noFill/>
        </p:spPr>
        <p:txBody>
          <a:bodyPr wrap="none" rtlCol="0">
            <a:spAutoFit/>
          </a:bodyPr>
          <a:lstStyle>
            <a:defPPr>
              <a:defRPr lang="zh-CN"/>
            </a:defPPr>
            <a:lvl1pPr>
              <a:defRPr sz="2000" b="1">
                <a:solidFill>
                  <a:srgbClr val="C00000"/>
                </a:solidFill>
                <a:latin typeface="微软雅黑" panose="020B0503020204020204" charset="-122"/>
                <a:ea typeface="微软雅黑" panose="020B0503020204020204" charset="-122"/>
              </a:defRPr>
            </a:lvl1pPr>
          </a:lstStyle>
          <a:p>
            <a:r>
              <a:rPr lang="zh-CN" altLang="en-US" dirty="0">
                <a:solidFill>
                  <a:schemeClr val="tx1"/>
                </a:solidFill>
              </a:rPr>
              <a:t>子类构造方法</a:t>
            </a:r>
            <a:r>
              <a:rPr lang="zh-CN" altLang="en-US" sz="2800" dirty="0"/>
              <a:t>隐式调用</a:t>
            </a:r>
            <a:r>
              <a:rPr lang="zh-CN" altLang="en-US" dirty="0">
                <a:solidFill>
                  <a:schemeClr val="tx1"/>
                </a:solidFill>
              </a:rPr>
              <a:t>父类无参构造方法</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84200" y="1449070"/>
            <a:ext cx="8229600" cy="4525645"/>
          </a:xfrm>
        </p:spPr>
        <p:txBody>
          <a:bodyPr/>
          <a:lstStyle/>
          <a:p>
            <a:r>
              <a:rPr lang="zh-CN" altLang="zh-CN" sz="2400" dirty="0"/>
              <a:t>子类不会继承父类的构造方法，但是子类可以调用父类的构造方法，如同一个类的构造方法可以用</a:t>
            </a:r>
            <a:r>
              <a:rPr lang="en-US" altLang="zh-CN" sz="2400" dirty="0"/>
              <a:t>this()</a:t>
            </a:r>
            <a:r>
              <a:rPr lang="zh-CN" altLang="zh-CN" sz="2400" dirty="0"/>
              <a:t>调用自己的重载构造方法一样。子类调用父类构造方法使用</a:t>
            </a:r>
            <a:r>
              <a:rPr lang="en-US" altLang="zh-CN" sz="2400" dirty="0"/>
              <a:t>super()</a:t>
            </a:r>
            <a:r>
              <a:rPr lang="zh-CN" altLang="zh-CN" sz="2400" dirty="0"/>
              <a:t>完成。</a:t>
            </a:r>
            <a:endParaRPr lang="zh-CN" altLang="zh-CN" sz="2400"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5.3.2  super</a:t>
            </a:r>
            <a:r>
              <a:rPr lang="zh-CN" altLang="zh-CN" dirty="0">
                <a:effectLst/>
              </a:rPr>
              <a:t>与</a:t>
            </a:r>
            <a:r>
              <a:rPr lang="en-US" altLang="zh-CN" dirty="0">
                <a:effectLst/>
              </a:rPr>
              <a:t>this</a:t>
            </a:r>
            <a:r>
              <a:rPr lang="zh-CN" altLang="zh-CN" dirty="0">
                <a:effectLst/>
              </a:rPr>
              <a:t>调用构造方法</a:t>
            </a:r>
            <a:endParaRPr lang="zh-CN" altLang="en-US" dirty="0"/>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24840" y="1449070"/>
            <a:ext cx="8229600" cy="4525645"/>
          </a:xfrm>
        </p:spPr>
        <p:txBody>
          <a:bodyPr>
            <a:noAutofit/>
          </a:bodyPr>
          <a:lstStyle/>
          <a:p>
            <a:pPr marL="109855" indent="0" fontAlgn="auto">
              <a:buNone/>
            </a:pPr>
            <a:r>
              <a:rPr lang="en-US" altLang="zh-CN" sz="2000" b="1" dirty="0"/>
              <a:t>public class</a:t>
            </a:r>
            <a:r>
              <a:rPr lang="en-US" altLang="zh-CN" sz="2000" dirty="0"/>
              <a:t> Shape {</a:t>
            </a:r>
            <a:endParaRPr lang="zh-CN" altLang="zh-CN" sz="2000" dirty="0"/>
          </a:p>
          <a:p>
            <a:pPr marL="109855" indent="0" fontAlgn="auto">
              <a:buNone/>
            </a:pPr>
            <a:r>
              <a:rPr lang="en-US" altLang="zh-CN" sz="2000" dirty="0"/>
              <a:t>	</a:t>
            </a:r>
            <a:r>
              <a:rPr lang="en-US" altLang="zh-CN" sz="2000" b="1" dirty="0"/>
              <a:t>private</a:t>
            </a:r>
            <a:r>
              <a:rPr lang="en-US" altLang="zh-CN" sz="2000" dirty="0"/>
              <a:t> String name;</a:t>
            </a:r>
            <a:endParaRPr lang="zh-CN" altLang="zh-CN" sz="2000" dirty="0"/>
          </a:p>
          <a:p>
            <a:pPr marL="109855" indent="0" fontAlgn="auto">
              <a:buNone/>
            </a:pPr>
            <a:r>
              <a:rPr lang="en-US" altLang="zh-CN" sz="2000" dirty="0"/>
              <a:t>	</a:t>
            </a:r>
            <a:r>
              <a:rPr lang="en-US" altLang="zh-CN" sz="2000" b="1" dirty="0"/>
              <a:t>public</a:t>
            </a:r>
            <a:r>
              <a:rPr lang="en-US" altLang="zh-CN" sz="2000" dirty="0"/>
              <a:t> Shape() {</a:t>
            </a:r>
            <a:endParaRPr lang="zh-CN" altLang="zh-CN" sz="2000" dirty="0"/>
          </a:p>
          <a:p>
            <a:pPr marL="109855" indent="0" fontAlgn="auto">
              <a:buNone/>
            </a:pP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("Shape()...");</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r>
              <a:rPr lang="en-US" altLang="zh-CN" sz="2000" b="1" dirty="0"/>
              <a:t>public</a:t>
            </a:r>
            <a:r>
              <a:rPr lang="en-US" altLang="zh-CN" sz="2000" dirty="0"/>
              <a:t> Shape(String name) {</a:t>
            </a:r>
            <a:endParaRPr lang="zh-CN" altLang="zh-CN" sz="2000" dirty="0"/>
          </a:p>
          <a:p>
            <a:pPr marL="109855" indent="0" fontAlgn="auto">
              <a:buNone/>
            </a:pPr>
            <a:r>
              <a:rPr lang="en-US" altLang="zh-CN" sz="2000" dirty="0"/>
              <a:t>		</a:t>
            </a:r>
            <a:r>
              <a:rPr lang="en-US" altLang="zh-CN" sz="2000" b="1" dirty="0"/>
              <a:t>this</a:t>
            </a:r>
            <a:r>
              <a:rPr lang="en-US" altLang="zh-CN" sz="2000" dirty="0"/>
              <a:t>.name = name;</a:t>
            </a:r>
            <a:endParaRPr lang="zh-CN" altLang="zh-CN" sz="2000" dirty="0"/>
          </a:p>
          <a:p>
            <a:pPr marL="109855" indent="0" fontAlgn="auto">
              <a:buNone/>
            </a:pP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("Shape(String)...");</a:t>
            </a:r>
            <a:endParaRPr lang="zh-CN" altLang="zh-CN" sz="2000" dirty="0"/>
          </a:p>
          <a:p>
            <a:pPr marL="109855" indent="0">
              <a:buNone/>
            </a:pPr>
            <a:r>
              <a:rPr lang="en-US" altLang="zh-CN" sz="2000" dirty="0"/>
              <a:t>	}</a:t>
            </a:r>
            <a:endParaRPr lang="zh-CN" altLang="zh-CN" sz="2000" dirty="0"/>
          </a:p>
          <a:p>
            <a:pPr marL="109855" indent="0">
              <a:buNone/>
            </a:pPr>
            <a:r>
              <a:rPr lang="en-US" altLang="zh-CN" sz="2000" dirty="0"/>
              <a:t>}</a:t>
            </a:r>
            <a:endParaRPr lang="zh-CN" altLang="en-US" sz="20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5.3.2  super</a:t>
            </a:r>
            <a:r>
              <a:rPr lang="zh-CN" altLang="zh-CN" dirty="0">
                <a:effectLst/>
              </a:rPr>
              <a:t>与</a:t>
            </a:r>
            <a:r>
              <a:rPr lang="en-US" altLang="zh-CN" dirty="0">
                <a:effectLst/>
              </a:rPr>
              <a:t>this</a:t>
            </a:r>
            <a:r>
              <a:rPr lang="zh-CN" altLang="zh-CN" dirty="0">
                <a:effectLst/>
              </a:rPr>
              <a:t>调用构造方法</a:t>
            </a:r>
            <a:endParaRPr lang="zh-CN" altLang="en-US" dirty="0"/>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43560" y="1384300"/>
            <a:ext cx="8229600" cy="4525645"/>
          </a:xfrm>
        </p:spPr>
        <p:txBody>
          <a:bodyPr>
            <a:normAutofit fontScale="72500" lnSpcReduction="20000"/>
          </a:bodyPr>
          <a:lstStyle/>
          <a:p>
            <a:pPr marL="109855" indent="0" fontAlgn="auto">
              <a:buNone/>
            </a:pPr>
            <a:r>
              <a:rPr lang="en-US" altLang="zh-CN" b="1" dirty="0"/>
              <a:t>public class</a:t>
            </a:r>
            <a:r>
              <a:rPr lang="en-US" altLang="zh-CN" dirty="0"/>
              <a:t> Ellipse </a:t>
            </a:r>
            <a:r>
              <a:rPr lang="en-US" altLang="zh-CN" b="1" dirty="0"/>
              <a:t>extends</a:t>
            </a:r>
            <a:r>
              <a:rPr lang="en-US" altLang="zh-CN" dirty="0"/>
              <a:t> Shape{</a:t>
            </a:r>
            <a:endParaRPr lang="zh-CN" altLang="zh-CN" dirty="0"/>
          </a:p>
          <a:p>
            <a:pPr marL="109855" indent="0" fontAlgn="auto">
              <a:buNone/>
            </a:pPr>
            <a:r>
              <a:rPr lang="en-US" altLang="zh-CN" dirty="0"/>
              <a:t>	</a:t>
            </a:r>
            <a:r>
              <a:rPr lang="en-US" altLang="zh-CN" b="1" dirty="0"/>
              <a:t>private double </a:t>
            </a:r>
            <a:r>
              <a:rPr lang="en-US" altLang="zh-CN" dirty="0"/>
              <a:t>a; //</a:t>
            </a:r>
            <a:r>
              <a:rPr lang="zh-CN" altLang="zh-CN" dirty="0"/>
              <a:t>短轴</a:t>
            </a:r>
            <a:endParaRPr lang="zh-CN" altLang="zh-CN" dirty="0"/>
          </a:p>
          <a:p>
            <a:pPr marL="109855" indent="0" fontAlgn="auto">
              <a:buNone/>
            </a:pPr>
            <a:r>
              <a:rPr lang="en-US" altLang="zh-CN" dirty="0"/>
              <a:t>	</a:t>
            </a:r>
            <a:r>
              <a:rPr lang="en-US" altLang="zh-CN" b="1" dirty="0"/>
              <a:t>private double </a:t>
            </a:r>
            <a:r>
              <a:rPr lang="en-US" altLang="zh-CN" dirty="0"/>
              <a:t>b;  //</a:t>
            </a:r>
            <a:r>
              <a:rPr lang="zh-CN" altLang="zh-CN" dirty="0"/>
              <a:t>长轴</a:t>
            </a:r>
            <a:endParaRPr lang="zh-CN" altLang="zh-CN" dirty="0"/>
          </a:p>
          <a:p>
            <a:pPr marL="109855" indent="0" fontAlgn="auto">
              <a:buNone/>
            </a:pPr>
            <a:r>
              <a:rPr lang="en-US" altLang="zh-CN" dirty="0"/>
              <a:t>	</a:t>
            </a:r>
            <a:r>
              <a:rPr lang="en-US" altLang="zh-CN" b="1" dirty="0"/>
              <a:t>public</a:t>
            </a:r>
            <a:r>
              <a:rPr lang="en-US" altLang="zh-CN" dirty="0"/>
              <a:t> Ellipse() {</a:t>
            </a:r>
            <a:endParaRPr lang="zh-CN" altLang="zh-CN" dirty="0"/>
          </a:p>
          <a:p>
            <a:pPr marL="109855" indent="0" fontAlgn="auto">
              <a:buNone/>
            </a:pPr>
            <a:r>
              <a:rPr lang="en-US" altLang="zh-CN" dirty="0"/>
              <a:t>		</a:t>
            </a:r>
            <a:r>
              <a:rPr lang="en-US" altLang="zh-CN" dirty="0" err="1"/>
              <a:t>System.</a:t>
            </a:r>
            <a:r>
              <a:rPr lang="en-US" altLang="zh-CN" i="1" dirty="0" err="1"/>
              <a:t>out</a:t>
            </a:r>
            <a:r>
              <a:rPr lang="en-US" altLang="zh-CN" dirty="0" err="1"/>
              <a:t>.println</a:t>
            </a:r>
            <a:r>
              <a:rPr lang="en-US" altLang="zh-CN" dirty="0"/>
              <a:t>("Ellipse()...");</a:t>
            </a:r>
            <a:endParaRPr lang="zh-CN" altLang="zh-CN" dirty="0"/>
          </a:p>
          <a:p>
            <a:pPr marL="109855" indent="0" fontAlgn="auto">
              <a:buNone/>
            </a:pPr>
            <a:r>
              <a:rPr lang="en-US" altLang="zh-CN" dirty="0"/>
              <a:t>	}	</a:t>
            </a:r>
            <a:endParaRPr lang="zh-CN" altLang="zh-CN" dirty="0"/>
          </a:p>
          <a:p>
            <a:pPr marL="109855" indent="0" fontAlgn="auto">
              <a:buNone/>
            </a:pPr>
            <a:r>
              <a:rPr lang="en-US" altLang="zh-CN" b="1" dirty="0"/>
              <a:t>	public</a:t>
            </a:r>
            <a:r>
              <a:rPr lang="en-US" altLang="zh-CN" dirty="0"/>
              <a:t> Ellipse(String name) {</a:t>
            </a:r>
            <a:endParaRPr lang="zh-CN" altLang="zh-CN" dirty="0"/>
          </a:p>
          <a:p>
            <a:pPr marL="109855" indent="0" fontAlgn="auto">
              <a:buNone/>
            </a:pPr>
            <a:r>
              <a:rPr lang="en-US" altLang="zh-CN" dirty="0"/>
              <a:t>		</a:t>
            </a:r>
            <a:r>
              <a:rPr lang="en-US" altLang="zh-CN" b="1" dirty="0"/>
              <a:t>super</a:t>
            </a:r>
            <a:r>
              <a:rPr lang="en-US" altLang="zh-CN" dirty="0"/>
              <a:t>(name);	//</a:t>
            </a:r>
            <a:r>
              <a:rPr lang="zh-CN" altLang="zh-CN" dirty="0"/>
              <a:t>调用</a:t>
            </a:r>
            <a:r>
              <a:rPr lang="en-US" altLang="zh-CN" dirty="0"/>
              <a:t>Shape</a:t>
            </a:r>
            <a:r>
              <a:rPr lang="zh-CN" altLang="zh-CN" dirty="0"/>
              <a:t>的带参构造方法</a:t>
            </a:r>
            <a:endParaRPr lang="zh-CN" altLang="zh-CN" dirty="0"/>
          </a:p>
          <a:p>
            <a:pPr marL="109855" indent="0" fontAlgn="auto">
              <a:buNone/>
            </a:pPr>
            <a:r>
              <a:rPr lang="en-US" altLang="zh-CN" dirty="0"/>
              <a:t>		</a:t>
            </a:r>
            <a:r>
              <a:rPr lang="en-US" altLang="zh-CN" dirty="0" err="1"/>
              <a:t>System.</a:t>
            </a:r>
            <a:r>
              <a:rPr lang="en-US" altLang="zh-CN" i="1" dirty="0" err="1"/>
              <a:t>out</a:t>
            </a:r>
            <a:r>
              <a:rPr lang="en-US" altLang="zh-CN" dirty="0" err="1"/>
              <a:t>.println</a:t>
            </a:r>
            <a:r>
              <a:rPr lang="en-US" altLang="zh-CN" dirty="0"/>
              <a:t>("Ellipse(String)...");</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b="1" dirty="0"/>
              <a:t>public</a:t>
            </a:r>
            <a:r>
              <a:rPr lang="en-US" altLang="zh-CN" dirty="0"/>
              <a:t> Ellipse(String name, </a:t>
            </a:r>
            <a:r>
              <a:rPr lang="en-US" altLang="zh-CN" b="1" dirty="0"/>
              <a:t>double</a:t>
            </a:r>
            <a:r>
              <a:rPr lang="en-US" altLang="zh-CN" dirty="0"/>
              <a:t> a, </a:t>
            </a:r>
            <a:r>
              <a:rPr lang="en-US" altLang="zh-CN" b="1" dirty="0"/>
              <a:t>double</a:t>
            </a:r>
            <a:r>
              <a:rPr lang="en-US" altLang="zh-CN" dirty="0"/>
              <a:t> b) {</a:t>
            </a:r>
            <a:endParaRPr lang="zh-CN" altLang="zh-CN" dirty="0"/>
          </a:p>
          <a:p>
            <a:pPr marL="109855" indent="0" fontAlgn="auto">
              <a:buNone/>
            </a:pPr>
            <a:r>
              <a:rPr lang="en-US" altLang="zh-CN" dirty="0"/>
              <a:t>		</a:t>
            </a:r>
            <a:r>
              <a:rPr lang="en-US" altLang="zh-CN" b="1" dirty="0"/>
              <a:t>this</a:t>
            </a:r>
            <a:r>
              <a:rPr lang="en-US" altLang="zh-CN" dirty="0"/>
              <a:t>(name);   //</a:t>
            </a:r>
            <a:r>
              <a:rPr lang="zh-CN" altLang="zh-CN" dirty="0"/>
              <a:t>调用本类的重载构造方法</a:t>
            </a:r>
            <a:endParaRPr lang="zh-CN" altLang="zh-CN" dirty="0"/>
          </a:p>
          <a:p>
            <a:pPr marL="109855" indent="0" fontAlgn="auto">
              <a:buNone/>
            </a:pPr>
            <a:r>
              <a:rPr lang="en-US" altLang="zh-CN" dirty="0"/>
              <a:t>		</a:t>
            </a:r>
            <a:r>
              <a:rPr lang="en-US" altLang="zh-CN" b="1" dirty="0" err="1"/>
              <a:t>this</a:t>
            </a:r>
            <a:r>
              <a:rPr lang="en-US" altLang="zh-CN" dirty="0" err="1"/>
              <a:t>.a</a:t>
            </a:r>
            <a:r>
              <a:rPr lang="en-US" altLang="zh-CN" dirty="0"/>
              <a:t> = a;</a:t>
            </a:r>
            <a:endParaRPr lang="zh-CN" altLang="zh-CN" dirty="0"/>
          </a:p>
          <a:p>
            <a:pPr marL="109855" indent="0" fontAlgn="auto">
              <a:buNone/>
            </a:pPr>
            <a:r>
              <a:rPr lang="en-US" altLang="zh-CN" dirty="0"/>
              <a:t>		</a:t>
            </a:r>
            <a:r>
              <a:rPr lang="en-US" altLang="zh-CN" b="1" dirty="0" err="1"/>
              <a:t>this</a:t>
            </a:r>
            <a:r>
              <a:rPr lang="en-US" altLang="zh-CN" dirty="0" err="1"/>
              <a:t>.b</a:t>
            </a:r>
            <a:r>
              <a:rPr lang="en-US" altLang="zh-CN" dirty="0"/>
              <a:t> = b;		</a:t>
            </a:r>
            <a:endParaRPr lang="zh-CN" altLang="zh-CN" dirty="0"/>
          </a:p>
          <a:p>
            <a:pPr marL="109855" indent="0" fontAlgn="auto">
              <a:buNone/>
            </a:pPr>
            <a:r>
              <a:rPr lang="en-US" altLang="zh-CN" dirty="0"/>
              <a:t>		</a:t>
            </a:r>
            <a:r>
              <a:rPr lang="en-US" altLang="zh-CN" dirty="0" err="1"/>
              <a:t>System.</a:t>
            </a:r>
            <a:r>
              <a:rPr lang="en-US" altLang="zh-CN" i="1" dirty="0" err="1"/>
              <a:t>out</a:t>
            </a:r>
            <a:r>
              <a:rPr lang="en-US" altLang="zh-CN" dirty="0" err="1"/>
              <a:t>.println</a:t>
            </a:r>
            <a:r>
              <a:rPr lang="en-US" altLang="zh-CN" dirty="0"/>
              <a:t>("Ellipse(</a:t>
            </a:r>
            <a:r>
              <a:rPr lang="en-US" altLang="zh-CN" dirty="0" err="1"/>
              <a:t>String,double,double</a:t>
            </a:r>
            <a:r>
              <a:rPr lang="en-US" altLang="zh-CN" dirty="0"/>
              <a:t>)...");</a:t>
            </a:r>
            <a:endParaRPr lang="zh-CN" altLang="zh-CN" dirty="0"/>
          </a:p>
          <a:p>
            <a:pPr marL="109855" indent="0">
              <a:buNone/>
            </a:pPr>
            <a:r>
              <a:rPr lang="en-US" altLang="zh-CN" dirty="0"/>
              <a:t>	}</a:t>
            </a:r>
            <a:endParaRPr lang="zh-CN" altLang="zh-CN" dirty="0"/>
          </a:p>
          <a:p>
            <a:pPr marL="109855" indent="0">
              <a:buNone/>
            </a:pPr>
            <a:r>
              <a:rPr lang="en-US" altLang="zh-CN" dirty="0"/>
              <a:t>}</a:t>
            </a:r>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5.3.2  super</a:t>
            </a:r>
            <a:r>
              <a:rPr lang="zh-CN" altLang="zh-CN" dirty="0">
                <a:effectLst/>
              </a:rPr>
              <a:t>与</a:t>
            </a:r>
            <a:r>
              <a:rPr lang="en-US" altLang="zh-CN" dirty="0">
                <a:effectLst/>
              </a:rPr>
              <a:t>this</a:t>
            </a:r>
            <a:r>
              <a:rPr lang="zh-CN" altLang="zh-CN" dirty="0">
                <a:effectLst/>
              </a:rPr>
              <a:t>调用构造方法</a:t>
            </a:r>
            <a:endParaRPr lang="zh-CN" altLang="en-US" dirty="0"/>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36270" y="1367790"/>
            <a:ext cx="8229600" cy="4525645"/>
          </a:xfrm>
        </p:spPr>
        <p:txBody>
          <a:bodyPr>
            <a:normAutofit/>
          </a:bodyPr>
          <a:lstStyle/>
          <a:p>
            <a:pPr marL="109855" indent="0" fontAlgn="auto">
              <a:buNone/>
            </a:pPr>
            <a:r>
              <a:rPr lang="en-US" altLang="zh-CN" sz="2000" b="1" dirty="0"/>
              <a:t>public class</a:t>
            </a:r>
            <a:r>
              <a:rPr lang="en-US" altLang="zh-CN" sz="2000" dirty="0"/>
              <a:t> Circle </a:t>
            </a:r>
            <a:r>
              <a:rPr lang="en-US" altLang="zh-CN" sz="2000" b="1" dirty="0"/>
              <a:t>extends</a:t>
            </a:r>
            <a:r>
              <a:rPr lang="en-US" altLang="zh-CN" sz="2000" dirty="0"/>
              <a:t> Ellipse{</a:t>
            </a:r>
            <a:endParaRPr lang="zh-CN" altLang="zh-CN" sz="2000" dirty="0"/>
          </a:p>
          <a:p>
            <a:pPr marL="109855" indent="0" fontAlgn="auto">
              <a:buNone/>
            </a:pPr>
            <a:r>
              <a:rPr lang="en-US" altLang="zh-CN" sz="2000" dirty="0"/>
              <a:t>	</a:t>
            </a:r>
            <a:r>
              <a:rPr lang="en-US" altLang="zh-CN" sz="2000" b="1" dirty="0"/>
              <a:t>public</a:t>
            </a:r>
            <a:r>
              <a:rPr lang="en-US" altLang="zh-CN" sz="2000" dirty="0"/>
              <a:t> Circle() {</a:t>
            </a:r>
            <a:endParaRPr lang="zh-CN" altLang="zh-CN" sz="2000" dirty="0"/>
          </a:p>
          <a:p>
            <a:pPr marL="109855" indent="0" fontAlgn="auto">
              <a:buNone/>
            </a:pP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Cicle</a:t>
            </a:r>
            <a:r>
              <a:rPr lang="en-US" altLang="zh-CN" sz="2000" dirty="0"/>
              <a:t>()...");</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r>
              <a:rPr lang="en-US" altLang="zh-CN" sz="2000" b="1" dirty="0"/>
              <a:t>public</a:t>
            </a:r>
            <a:r>
              <a:rPr lang="en-US" altLang="zh-CN" sz="2000" dirty="0"/>
              <a:t> Circle(String name, </a:t>
            </a:r>
            <a:r>
              <a:rPr lang="en-US" altLang="zh-CN" sz="2000" b="1" dirty="0"/>
              <a:t>double</a:t>
            </a:r>
            <a:r>
              <a:rPr lang="en-US" altLang="zh-CN" sz="2000" dirty="0"/>
              <a:t> r) {</a:t>
            </a:r>
            <a:endParaRPr lang="zh-CN" altLang="zh-CN" sz="2000" dirty="0"/>
          </a:p>
          <a:p>
            <a:pPr marL="109855" indent="0" fontAlgn="auto">
              <a:buNone/>
            </a:pPr>
            <a:r>
              <a:rPr lang="en-US" altLang="zh-CN" sz="2000" dirty="0"/>
              <a:t>		</a:t>
            </a:r>
            <a:r>
              <a:rPr lang="en-US" altLang="zh-CN" sz="2000" b="1" dirty="0"/>
              <a:t>super</a:t>
            </a:r>
            <a:r>
              <a:rPr lang="en-US" altLang="zh-CN" sz="2000" dirty="0"/>
              <a:t>(</a:t>
            </a:r>
            <a:r>
              <a:rPr lang="en-US" altLang="zh-CN" sz="2000" dirty="0" err="1"/>
              <a:t>name,r,r</a:t>
            </a:r>
            <a:r>
              <a:rPr lang="en-US" altLang="zh-CN" sz="2000" dirty="0"/>
              <a:t>);   //</a:t>
            </a:r>
            <a:r>
              <a:rPr lang="zh-CN" altLang="zh-CN" sz="2000" dirty="0"/>
              <a:t>调用</a:t>
            </a:r>
            <a:r>
              <a:rPr lang="en-US" altLang="zh-CN" sz="2000" dirty="0"/>
              <a:t>Ellipse</a:t>
            </a:r>
            <a:r>
              <a:rPr lang="zh-CN" altLang="zh-CN" sz="2000" dirty="0"/>
              <a:t>的构造方法</a:t>
            </a:r>
            <a:endParaRPr lang="zh-CN" altLang="zh-CN" sz="2000" dirty="0"/>
          </a:p>
          <a:p>
            <a:pPr marL="109855" indent="0" fontAlgn="auto">
              <a:buNone/>
            </a:pP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("Circle(</a:t>
            </a:r>
            <a:r>
              <a:rPr lang="en-US" altLang="zh-CN" sz="2000" dirty="0" err="1"/>
              <a:t>String,double</a:t>
            </a:r>
            <a:r>
              <a:rPr lang="en-US" altLang="zh-CN" sz="2000" dirty="0"/>
              <a:t>)...");</a:t>
            </a:r>
            <a:endParaRPr lang="zh-CN" altLang="zh-CN" sz="2000" dirty="0"/>
          </a:p>
          <a:p>
            <a:pPr marL="109855" indent="0" fontAlgn="auto">
              <a:buNone/>
            </a:pPr>
            <a:r>
              <a:rPr lang="en-US" altLang="zh-CN" sz="2000" dirty="0"/>
              <a:t>	}</a:t>
            </a:r>
            <a:endParaRPr lang="en-US" altLang="zh-CN" sz="2000" dirty="0"/>
          </a:p>
          <a:p>
            <a:pPr marL="109855" indent="0" fontAlgn="auto">
              <a:buNone/>
            </a:pPr>
            <a:r>
              <a:rPr lang="en-US" altLang="zh-CN" sz="2000" dirty="0"/>
              <a:t>}</a:t>
            </a:r>
            <a:endParaRPr lang="zh-CN" altLang="zh-CN" sz="2000" dirty="0"/>
          </a:p>
          <a:p>
            <a:pPr marL="109855" indent="0">
              <a:buNone/>
            </a:pPr>
            <a:endParaRPr lang="zh-CN" altLang="en-US" sz="20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5.3.2  super</a:t>
            </a:r>
            <a:r>
              <a:rPr lang="zh-CN" altLang="zh-CN" dirty="0">
                <a:effectLst/>
              </a:rPr>
              <a:t>与</a:t>
            </a:r>
            <a:r>
              <a:rPr lang="en-US" altLang="zh-CN" dirty="0">
                <a:effectLst/>
              </a:rPr>
              <a:t>this</a:t>
            </a:r>
            <a:r>
              <a:rPr lang="zh-CN" altLang="zh-CN" dirty="0">
                <a:effectLst/>
              </a:rPr>
              <a:t>调用构造方法</a:t>
            </a:r>
            <a:endParaRPr lang="zh-CN" altLang="en-US" dirty="0"/>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1810" y="1489710"/>
            <a:ext cx="8229600" cy="4525645"/>
          </a:xfrm>
        </p:spPr>
        <p:txBody>
          <a:bodyPr>
            <a:normAutofit/>
          </a:bodyPr>
          <a:lstStyle/>
          <a:p>
            <a:r>
              <a:rPr lang="zh-CN" altLang="zh-CN" dirty="0"/>
              <a:t>构造方法调用的过程</a:t>
            </a:r>
            <a:endParaRPr lang="en-US" altLang="zh-CN" dirty="0"/>
          </a:p>
          <a:p>
            <a:pPr marL="393065" lvl="1" indent="0">
              <a:buNone/>
            </a:pPr>
            <a:r>
              <a:rPr lang="zh-CN" altLang="zh-CN" dirty="0"/>
              <a:t>（</a:t>
            </a:r>
            <a:r>
              <a:rPr lang="en-US" altLang="zh-CN" dirty="0"/>
              <a:t>1</a:t>
            </a:r>
            <a:r>
              <a:rPr lang="zh-CN" altLang="zh-CN" dirty="0"/>
              <a:t>）子类构造方法的第一行使用</a:t>
            </a:r>
            <a:r>
              <a:rPr lang="en-US" altLang="zh-CN" dirty="0"/>
              <a:t>super()</a:t>
            </a:r>
            <a:r>
              <a:rPr lang="zh-CN" altLang="zh-CN" dirty="0"/>
              <a:t>显式调用父类的构造方法，编译系统根据</a:t>
            </a:r>
            <a:r>
              <a:rPr lang="en-US" altLang="zh-CN" dirty="0"/>
              <a:t>super</a:t>
            </a:r>
            <a:r>
              <a:rPr lang="zh-CN" altLang="zh-CN" dirty="0"/>
              <a:t>的实参列表调用对应的父类构造方法。</a:t>
            </a:r>
            <a:endParaRPr lang="zh-CN" altLang="zh-CN" dirty="0"/>
          </a:p>
          <a:p>
            <a:pPr marL="393065" lvl="1" indent="0">
              <a:buNone/>
            </a:pPr>
            <a:r>
              <a:rPr lang="zh-CN" altLang="zh-CN" dirty="0"/>
              <a:t>（</a:t>
            </a:r>
            <a:r>
              <a:rPr lang="en-US" altLang="zh-CN" dirty="0"/>
              <a:t>2</a:t>
            </a:r>
            <a:r>
              <a:rPr lang="zh-CN" altLang="zh-CN" dirty="0"/>
              <a:t>）子类构造方法的第一行使用</a:t>
            </a:r>
            <a:r>
              <a:rPr lang="en-US" altLang="zh-CN" dirty="0"/>
              <a:t>this()</a:t>
            </a:r>
            <a:r>
              <a:rPr lang="zh-CN" altLang="zh-CN" dirty="0"/>
              <a:t>显式调用本类重载的构造方法，编译系统根据</a:t>
            </a:r>
            <a:r>
              <a:rPr lang="en-US" altLang="zh-CN" dirty="0"/>
              <a:t>this</a:t>
            </a:r>
            <a:r>
              <a:rPr lang="zh-CN" altLang="zh-CN" dirty="0"/>
              <a:t>的实参列表调用对应的本类构造方法。执行本类另一个构造方法时会显式或隐式地调用父类的构造方法。</a:t>
            </a:r>
            <a:endParaRPr lang="zh-CN" altLang="zh-CN" dirty="0"/>
          </a:p>
          <a:p>
            <a:pPr marL="393065" lvl="1" indent="0">
              <a:buNone/>
            </a:pPr>
            <a:r>
              <a:rPr lang="zh-CN" altLang="zh-CN" dirty="0"/>
              <a:t>（</a:t>
            </a:r>
            <a:r>
              <a:rPr lang="en-US" altLang="zh-CN" dirty="0"/>
              <a:t>3</a:t>
            </a:r>
            <a:r>
              <a:rPr lang="zh-CN" altLang="zh-CN" dirty="0"/>
              <a:t>）如果子类构造方法中既没有</a:t>
            </a:r>
            <a:r>
              <a:rPr lang="en-US" altLang="zh-CN" dirty="0"/>
              <a:t>super</a:t>
            </a:r>
            <a:r>
              <a:rPr lang="zh-CN" altLang="zh-CN" dirty="0"/>
              <a:t>调用，也没有</a:t>
            </a:r>
            <a:r>
              <a:rPr lang="en-US" altLang="zh-CN" dirty="0"/>
              <a:t>this</a:t>
            </a:r>
            <a:r>
              <a:rPr lang="zh-CN" altLang="zh-CN" dirty="0"/>
              <a:t>调用，系统会在执行子类构造方法前隐式调用父类无参的构造方法。</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5.3.2  super</a:t>
            </a:r>
            <a:r>
              <a:rPr lang="zh-CN" altLang="zh-CN" dirty="0">
                <a:effectLst/>
              </a:rPr>
              <a:t>与</a:t>
            </a:r>
            <a:r>
              <a:rPr lang="en-US" altLang="zh-CN" dirty="0">
                <a:effectLst/>
              </a:rPr>
              <a:t>this</a:t>
            </a:r>
            <a:r>
              <a:rPr lang="zh-CN" altLang="zh-CN" dirty="0">
                <a:effectLst/>
              </a:rPr>
              <a:t>调用构造方法</a:t>
            </a:r>
            <a:endParaRPr lang="zh-CN" altLang="en-US" dirty="0"/>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52170" y="1456690"/>
            <a:ext cx="8229600" cy="4525645"/>
          </a:xfrm>
        </p:spPr>
        <p:txBody>
          <a:bodyPr/>
          <a:lstStyle/>
          <a:p>
            <a:r>
              <a:rPr lang="en-US" altLang="zh-CN" b="1" dirty="0"/>
              <a:t>5.4.1  final</a:t>
            </a:r>
            <a:r>
              <a:rPr lang="zh-CN" altLang="zh-CN" b="1" dirty="0"/>
              <a:t>修饰符</a:t>
            </a:r>
            <a:endParaRPr lang="zh-CN" altLang="zh-CN" b="1" dirty="0"/>
          </a:p>
          <a:p>
            <a:pPr lvl="1"/>
            <a:r>
              <a:rPr lang="en-US" altLang="zh-CN" sz="2400" dirty="0"/>
              <a:t>final</a:t>
            </a:r>
            <a:r>
              <a:rPr lang="zh-CN" altLang="zh-CN" sz="2400" dirty="0"/>
              <a:t>修饰类时，类不能被继承</a:t>
            </a:r>
            <a:endParaRPr lang="en-US" altLang="zh-CN" sz="2400" dirty="0"/>
          </a:p>
          <a:p>
            <a:pPr lvl="1"/>
            <a:r>
              <a:rPr lang="en-US" altLang="zh-CN" sz="2400" dirty="0"/>
              <a:t>final</a:t>
            </a:r>
            <a:r>
              <a:rPr lang="zh-CN" altLang="zh-CN" sz="2400" dirty="0"/>
              <a:t>修饰方法时，方法不能被重写</a:t>
            </a:r>
            <a:endParaRPr lang="en-US" altLang="zh-CN" sz="2400" dirty="0"/>
          </a:p>
          <a:p>
            <a:pPr lvl="1"/>
            <a:r>
              <a:rPr lang="en-US" altLang="zh-CN" sz="2400" dirty="0"/>
              <a:t>final</a:t>
            </a:r>
            <a:r>
              <a:rPr lang="zh-CN" altLang="zh-CN" sz="2400" dirty="0"/>
              <a:t>修饰变量时，变量只能被赋值一次</a:t>
            </a:r>
            <a:endParaRPr lang="zh-CN" altLang="en-US"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5.4  Java</a:t>
            </a:r>
            <a:r>
              <a:rPr lang="zh-CN" altLang="zh-CN" dirty="0">
                <a:effectLst/>
              </a:rPr>
              <a:t>修饰符</a:t>
            </a:r>
            <a:endParaRPr lang="zh-CN" altLang="en-US" dirty="0"/>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83565" y="1611630"/>
            <a:ext cx="8229600" cy="4525645"/>
          </a:xfrm>
        </p:spPr>
        <p:txBody>
          <a:bodyPr>
            <a:normAutofit/>
          </a:bodyPr>
          <a:lstStyle/>
          <a:p>
            <a:pPr marL="109855" indent="0">
              <a:buNone/>
            </a:pPr>
            <a:r>
              <a:rPr lang="en-US" altLang="zh-CN" b="1" dirty="0"/>
              <a:t>1</a:t>
            </a:r>
            <a:r>
              <a:rPr lang="zh-CN" altLang="zh-CN" b="1" dirty="0"/>
              <a:t>．</a:t>
            </a:r>
            <a:r>
              <a:rPr lang="en-US" altLang="zh-CN" b="1" dirty="0"/>
              <a:t>final</a:t>
            </a:r>
            <a:r>
              <a:rPr lang="zh-CN" altLang="zh-CN" b="1" dirty="0"/>
              <a:t>类</a:t>
            </a:r>
            <a:endParaRPr lang="zh-CN" altLang="zh-CN" b="1" dirty="0"/>
          </a:p>
          <a:p>
            <a:pPr lvl="1"/>
            <a:r>
              <a:rPr lang="en-US" altLang="zh-CN" dirty="0"/>
              <a:t>final</a:t>
            </a:r>
            <a:r>
              <a:rPr lang="zh-CN" altLang="zh-CN" dirty="0"/>
              <a:t>修饰的类不能有子类。像</a:t>
            </a:r>
            <a:r>
              <a:rPr lang="en-US" altLang="zh-CN" dirty="0" err="1"/>
              <a:t>java.lang.String</a:t>
            </a:r>
            <a:r>
              <a:rPr lang="zh-CN" altLang="zh-CN" dirty="0"/>
              <a:t>、</a:t>
            </a:r>
            <a:r>
              <a:rPr lang="en-US" altLang="zh-CN" dirty="0" err="1"/>
              <a:t>java.lang.Math</a:t>
            </a:r>
            <a:r>
              <a:rPr lang="zh-CN" altLang="zh-CN" dirty="0"/>
              <a:t>等就是</a:t>
            </a:r>
            <a:r>
              <a:rPr lang="en-US" altLang="zh-CN" dirty="0"/>
              <a:t>final</a:t>
            </a:r>
            <a:r>
              <a:rPr lang="zh-CN" altLang="zh-CN" dirty="0"/>
              <a:t>类，不能被继承，它们的方法禁止被重写。</a:t>
            </a:r>
            <a:endParaRPr lang="zh-CN" altLang="zh-CN" dirty="0"/>
          </a:p>
          <a:p>
            <a:pPr lvl="1"/>
            <a:r>
              <a:rPr lang="zh-CN" altLang="zh-CN" dirty="0"/>
              <a:t>当子类继承父类时，可以访问到父类内部的数据、可以重写父类的方法，这些可能导致一些不安全的因素。如果可以确定某个类不会再被扩展，或其实现的细节不允许有任何改动，可以使用</a:t>
            </a:r>
            <a:r>
              <a:rPr lang="en-US" altLang="zh-CN" dirty="0"/>
              <a:t>final</a:t>
            </a:r>
            <a:r>
              <a:rPr lang="zh-CN" altLang="zh-CN" dirty="0"/>
              <a:t>修饰这个类。例如：</a:t>
            </a:r>
            <a:endParaRPr lang="zh-CN" altLang="zh-CN" dirty="0"/>
          </a:p>
          <a:p>
            <a:pPr lvl="1"/>
            <a:r>
              <a:rPr lang="en-US" altLang="zh-CN" i="1" dirty="0"/>
              <a:t>public final class </a:t>
            </a:r>
            <a:r>
              <a:rPr lang="en-US" altLang="zh-CN" i="1" dirty="0" err="1"/>
              <a:t>FinalClass</a:t>
            </a:r>
            <a:r>
              <a:rPr lang="en-US" altLang="zh-CN" i="1" dirty="0"/>
              <a:t>{}</a:t>
            </a:r>
            <a:endParaRPr lang="zh-CN" altLang="zh-CN" dirty="0"/>
          </a:p>
          <a:p>
            <a:pPr lvl="1"/>
            <a:r>
              <a:rPr lang="zh-CN" altLang="zh-CN" dirty="0"/>
              <a:t>如果试图对该类进行继承，则会出现编译错误。</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t>5.4.1  final</a:t>
            </a:r>
            <a:r>
              <a:rPr lang="zh-CN" altLang="zh-CN" dirty="0"/>
              <a:t>修饰符</a:t>
            </a:r>
            <a:endParaRPr lang="zh-CN" altLang="en-US" dirty="0"/>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1460" y="1166495"/>
            <a:ext cx="8229600" cy="4525645"/>
          </a:xfrm>
        </p:spPr>
        <p:txBody>
          <a:bodyPr/>
          <a:lstStyle/>
          <a:p>
            <a:pPr marL="109855" indent="0">
              <a:buNone/>
            </a:pPr>
            <a:r>
              <a:rPr lang="zh-CN" altLang="zh-CN" dirty="0"/>
              <a:t>【例</a:t>
            </a:r>
            <a:r>
              <a:rPr lang="en-US" altLang="zh-CN" dirty="0"/>
              <a:t>5-1</a:t>
            </a:r>
            <a:r>
              <a:rPr lang="zh-CN" altLang="zh-CN" dirty="0"/>
              <a:t>】通过继承</a:t>
            </a:r>
            <a:r>
              <a:rPr lang="en-US" altLang="zh-CN" dirty="0"/>
              <a:t>Person</a:t>
            </a:r>
            <a:r>
              <a:rPr lang="zh-CN" altLang="zh-CN" dirty="0"/>
              <a:t>类派生</a:t>
            </a:r>
            <a:r>
              <a:rPr lang="en-US" altLang="zh-CN" dirty="0" err="1"/>
              <a:t>DeliveryMan</a:t>
            </a:r>
            <a:r>
              <a:rPr lang="zh-CN" altLang="zh-CN" dirty="0"/>
              <a:t>类。</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kumimoji="1" lang="en-US" altLang="zh-CN" dirty="0"/>
              <a:t>5.1.2 </a:t>
            </a:r>
            <a:r>
              <a:rPr lang="zh-CN" altLang="zh-CN" dirty="0">
                <a:effectLst/>
              </a:rPr>
              <a:t>继承的实现</a:t>
            </a:r>
            <a:endParaRPr lang="zh-CN" altLang="en-US" dirty="0"/>
          </a:p>
        </p:txBody>
      </p:sp>
      <p:sp>
        <p:nvSpPr>
          <p:cNvPr id="5" name="TextBox 4"/>
          <p:cNvSpPr txBox="1"/>
          <p:nvPr/>
        </p:nvSpPr>
        <p:spPr>
          <a:xfrm>
            <a:off x="566733" y="1622698"/>
            <a:ext cx="4824536" cy="4523105"/>
          </a:xfrm>
          <a:prstGeom prst="rect">
            <a:avLst/>
          </a:prstGeom>
          <a:noFill/>
        </p:spPr>
        <p:txBody>
          <a:bodyPr wrap="square" rtlCol="0">
            <a:spAutoFit/>
          </a:bodyPr>
          <a:lstStyle/>
          <a:p>
            <a:r>
              <a:rPr lang="zh-CN" altLang="en-US" sz="2400" dirty="0"/>
              <a:t>快递公司的不同职工</a:t>
            </a:r>
            <a:endParaRPr lang="en-US" altLang="zh-CN" sz="2400" dirty="0"/>
          </a:p>
          <a:p>
            <a:endParaRPr lang="en-US" altLang="zh-CN" sz="2400" dirty="0"/>
          </a:p>
          <a:p>
            <a:r>
              <a:rPr lang="zh-CN" altLang="en-US" sz="2400" dirty="0"/>
              <a:t>职工</a:t>
            </a:r>
            <a:r>
              <a:rPr lang="en-US" altLang="zh-CN" sz="2400" dirty="0"/>
              <a:t>Person</a:t>
            </a:r>
            <a:endParaRPr lang="en-US" altLang="zh-CN" sz="2400" dirty="0"/>
          </a:p>
          <a:p>
            <a:r>
              <a:rPr lang="zh-CN" altLang="en-US" sz="2400" dirty="0"/>
              <a:t>快递员 </a:t>
            </a:r>
            <a:r>
              <a:rPr lang="en-US" altLang="zh-CN" sz="2400" dirty="0" err="1"/>
              <a:t>DeliveryMan</a:t>
            </a:r>
            <a:endParaRPr lang="en-US" altLang="zh-CN" sz="2400" dirty="0"/>
          </a:p>
          <a:p>
            <a:endParaRPr lang="en-US" altLang="zh-CN" sz="2400" dirty="0"/>
          </a:p>
          <a:p>
            <a:pPr marL="342900" indent="-342900">
              <a:buFont typeface="Arial" panose="020B0604020202020204" pitchFamily="34" charset="0"/>
              <a:buChar char="•"/>
            </a:pPr>
            <a:r>
              <a:rPr lang="zh-CN" altLang="zh-CN" sz="2400" dirty="0"/>
              <a:t>数据成员配送区域</a:t>
            </a:r>
            <a:r>
              <a:rPr lang="en-US" altLang="zh-CN" sz="2400" dirty="0" err="1"/>
              <a:t>deliveryArea</a:t>
            </a:r>
            <a:endParaRPr lang="en-US" altLang="zh-CN" sz="2400" dirty="0"/>
          </a:p>
          <a:p>
            <a:pPr marL="342900" indent="-342900">
              <a:buFont typeface="Arial" panose="020B0604020202020204" pitchFamily="34" charset="0"/>
              <a:buChar char="•"/>
            </a:pPr>
            <a:r>
              <a:rPr lang="zh-CN" altLang="zh-CN" sz="2400" dirty="0"/>
              <a:t>获取配送区域方法</a:t>
            </a:r>
            <a:r>
              <a:rPr lang="en-US" altLang="zh-CN" sz="2400" dirty="0" err="1"/>
              <a:t>getDeliveryArea</a:t>
            </a:r>
            <a:r>
              <a:rPr lang="en-US" altLang="zh-CN" sz="2400" dirty="0"/>
              <a:t>()</a:t>
            </a:r>
            <a:endParaRPr lang="en-US" altLang="zh-CN" sz="2400" dirty="0"/>
          </a:p>
          <a:p>
            <a:pPr marL="342900" indent="-342900">
              <a:buFont typeface="Arial" panose="020B0604020202020204" pitchFamily="34" charset="0"/>
              <a:buChar char="•"/>
            </a:pPr>
            <a:r>
              <a:rPr lang="zh-CN" altLang="zh-CN" sz="2400" dirty="0"/>
              <a:t>获取快递员信息方法</a:t>
            </a:r>
            <a:r>
              <a:rPr lang="en-US" altLang="zh-CN" sz="2400" dirty="0" err="1"/>
              <a:t>getInfo</a:t>
            </a:r>
            <a:r>
              <a:rPr lang="en-US" altLang="zh-CN" sz="2400" dirty="0"/>
              <a:t>()</a:t>
            </a:r>
            <a:endParaRPr lang="en-US" altLang="zh-CN" sz="2400" dirty="0"/>
          </a:p>
          <a:p>
            <a:pPr marL="342900" indent="-342900">
              <a:buFont typeface="Arial" panose="020B0604020202020204" pitchFamily="34" charset="0"/>
              <a:buChar char="•"/>
            </a:pPr>
            <a:r>
              <a:rPr lang="zh-CN" altLang="zh-CN" sz="2400" dirty="0"/>
              <a:t>判断某区域是否在配送范围内方法</a:t>
            </a:r>
            <a:r>
              <a:rPr lang="en-US" altLang="zh-CN" sz="2400" dirty="0" err="1"/>
              <a:t>isArrived</a:t>
            </a:r>
            <a:r>
              <a:rPr lang="en-US" altLang="zh-CN" sz="2400" dirty="0"/>
              <a:t>()</a:t>
            </a:r>
            <a:endParaRPr lang="en-US" altLang="zh-CN" sz="2400" dirty="0"/>
          </a:p>
          <a:p>
            <a:endParaRPr lang="zh-CN" altLang="en-US" sz="2400" dirty="0"/>
          </a:p>
        </p:txBody>
      </p:sp>
      <p:pic>
        <p:nvPicPr>
          <p:cNvPr id="6" name="图片 5"/>
          <p:cNvPicPr/>
          <p:nvPr/>
        </p:nvPicPr>
        <p:blipFill>
          <a:blip r:embed="rId1">
            <a:extLst>
              <a:ext uri="{28A0092B-C50C-407E-A947-70E740481C1C}">
                <a14:useLocalDpi xmlns:a14="http://schemas.microsoft.com/office/drawing/2010/main" val="0"/>
              </a:ext>
            </a:extLst>
          </a:blip>
          <a:srcRect/>
          <a:stretch>
            <a:fillRect/>
          </a:stretch>
        </p:blipFill>
        <p:spPr bwMode="auto">
          <a:xfrm>
            <a:off x="5652120" y="2138839"/>
            <a:ext cx="2722880" cy="4098473"/>
          </a:xfrm>
          <a:prstGeom prst="rect">
            <a:avLst/>
          </a:prstGeom>
          <a:noFill/>
          <a:ln>
            <a:noFill/>
          </a:ln>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08965" y="1529715"/>
            <a:ext cx="8229600" cy="4525645"/>
          </a:xfrm>
        </p:spPr>
        <p:txBody>
          <a:bodyPr/>
          <a:lstStyle/>
          <a:p>
            <a:pPr marL="109855" indent="0">
              <a:buNone/>
            </a:pPr>
            <a:r>
              <a:rPr lang="en-US" altLang="zh-CN" dirty="0"/>
              <a:t>2</a:t>
            </a:r>
            <a:r>
              <a:rPr lang="zh-CN" altLang="zh-CN" dirty="0"/>
              <a:t>．</a:t>
            </a:r>
            <a:r>
              <a:rPr lang="en-US" altLang="zh-CN" dirty="0"/>
              <a:t>final</a:t>
            </a:r>
            <a:r>
              <a:rPr lang="zh-CN" altLang="zh-CN" dirty="0"/>
              <a:t>方法</a:t>
            </a:r>
            <a:endParaRPr lang="en-US" altLang="zh-CN" dirty="0"/>
          </a:p>
          <a:p>
            <a:pPr lvl="1"/>
            <a:r>
              <a:rPr lang="en-US" altLang="zh-CN" dirty="0"/>
              <a:t>final</a:t>
            </a:r>
            <a:r>
              <a:rPr lang="zh-CN" altLang="zh-CN" dirty="0"/>
              <a:t>修饰的方法不能被重写，例如</a:t>
            </a:r>
            <a:r>
              <a:rPr lang="en-US" altLang="zh-CN" dirty="0" err="1"/>
              <a:t>java.lang.Object</a:t>
            </a:r>
            <a:r>
              <a:rPr lang="zh-CN" altLang="zh-CN" dirty="0"/>
              <a:t>类中的</a:t>
            </a:r>
            <a:r>
              <a:rPr lang="en-US" altLang="zh-CN" dirty="0" err="1"/>
              <a:t>getClass</a:t>
            </a:r>
            <a:r>
              <a:rPr lang="en-US" altLang="zh-CN" dirty="0"/>
              <a:t>()</a:t>
            </a:r>
            <a:r>
              <a:rPr lang="zh-CN" altLang="zh-CN" dirty="0"/>
              <a:t>方法。</a:t>
            </a:r>
            <a:r>
              <a:rPr lang="en-US" altLang="zh-CN" dirty="0"/>
              <a:t>Object</a:t>
            </a:r>
            <a:r>
              <a:rPr lang="zh-CN" altLang="zh-CN" dirty="0"/>
              <a:t>类是一定会被继承的（它是所有类直接或间接的父类），但是</a:t>
            </a:r>
            <a:r>
              <a:rPr lang="en-US" altLang="zh-CN" dirty="0"/>
              <a:t>Java</a:t>
            </a:r>
            <a:r>
              <a:rPr lang="zh-CN" altLang="zh-CN" dirty="0"/>
              <a:t>不希望子类重写这个方法，所以使用</a:t>
            </a:r>
            <a:r>
              <a:rPr lang="en-US" altLang="zh-CN" dirty="0"/>
              <a:t>final</a:t>
            </a:r>
            <a:r>
              <a:rPr lang="zh-CN" altLang="zh-CN" dirty="0"/>
              <a:t>把它保护起来。</a:t>
            </a:r>
            <a:r>
              <a:rPr lang="en-US" altLang="zh-CN" dirty="0"/>
              <a:t>Object</a:t>
            </a:r>
            <a:r>
              <a:rPr lang="zh-CN" altLang="zh-CN" dirty="0"/>
              <a:t>中的</a:t>
            </a:r>
            <a:r>
              <a:rPr lang="en-US" altLang="zh-CN" dirty="0"/>
              <a:t>final</a:t>
            </a:r>
            <a:r>
              <a:rPr lang="zh-CN" altLang="zh-CN" dirty="0"/>
              <a:t>方法还有</a:t>
            </a:r>
            <a:r>
              <a:rPr lang="en-US" altLang="zh-CN" dirty="0"/>
              <a:t>notify()</a:t>
            </a:r>
            <a:r>
              <a:rPr lang="zh-CN" altLang="zh-CN" dirty="0"/>
              <a:t>、</a:t>
            </a:r>
            <a:r>
              <a:rPr lang="en-US" altLang="zh-CN" dirty="0" err="1"/>
              <a:t>notifyAll</a:t>
            </a:r>
            <a:r>
              <a:rPr lang="en-US" altLang="zh-CN" dirty="0"/>
              <a:t>()</a:t>
            </a:r>
            <a:r>
              <a:rPr lang="zh-CN" altLang="zh-CN" dirty="0"/>
              <a:t>和</a:t>
            </a:r>
            <a:r>
              <a:rPr lang="en-US" altLang="zh-CN" dirty="0"/>
              <a:t>wait()</a:t>
            </a:r>
            <a:r>
              <a:rPr lang="zh-CN" altLang="zh-CN" dirty="0"/>
              <a:t>，其他方法没有</a:t>
            </a:r>
            <a:r>
              <a:rPr lang="en-US" altLang="zh-CN" dirty="0"/>
              <a:t>final</a:t>
            </a:r>
            <a:r>
              <a:rPr lang="zh-CN" altLang="zh-CN" dirty="0"/>
              <a:t>修饰，均可以被重写。</a:t>
            </a:r>
            <a:endParaRPr lang="zh-CN" altLang="zh-CN" dirty="0"/>
          </a:p>
          <a:p>
            <a:pPr lvl="1"/>
            <a:r>
              <a:rPr lang="zh-CN" altLang="zh-CN" dirty="0"/>
              <a:t>同样，在实际项目开发中，原则上不允许使用</a:t>
            </a:r>
            <a:r>
              <a:rPr lang="en-US" altLang="zh-CN" dirty="0"/>
              <a:t>final</a:t>
            </a:r>
            <a:r>
              <a:rPr lang="zh-CN" altLang="zh-CN" dirty="0"/>
              <a:t>方法。</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t>5.4.1  final</a:t>
            </a:r>
            <a:r>
              <a:rPr lang="zh-CN" altLang="zh-CN" dirty="0"/>
              <a:t>修饰符</a:t>
            </a:r>
            <a:endParaRPr lang="zh-CN" altLang="en-US" dirty="0"/>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87400" y="1481455"/>
            <a:ext cx="8229600" cy="4525645"/>
          </a:xfrm>
        </p:spPr>
        <p:txBody>
          <a:bodyPr/>
          <a:lstStyle/>
          <a:p>
            <a:pPr marL="109855" indent="0">
              <a:buNone/>
            </a:pPr>
            <a:r>
              <a:rPr lang="en-US" altLang="zh-CN" b="1" dirty="0"/>
              <a:t>3</a:t>
            </a:r>
            <a:r>
              <a:rPr lang="zh-CN" altLang="zh-CN" b="1" dirty="0"/>
              <a:t>．</a:t>
            </a:r>
            <a:r>
              <a:rPr lang="en-US" altLang="zh-CN" b="1" dirty="0"/>
              <a:t>final</a:t>
            </a:r>
            <a:r>
              <a:rPr lang="zh-CN" altLang="zh-CN" b="1" dirty="0"/>
              <a:t>变量</a:t>
            </a:r>
            <a:endParaRPr lang="en-US" altLang="zh-CN" b="1" dirty="0"/>
          </a:p>
          <a:p>
            <a:r>
              <a:rPr lang="zh-CN" altLang="zh-CN" dirty="0"/>
              <a:t>无论</a:t>
            </a:r>
            <a:r>
              <a:rPr lang="en-US" altLang="zh-CN" dirty="0"/>
              <a:t>final</a:t>
            </a:r>
            <a:r>
              <a:rPr lang="zh-CN" altLang="zh-CN" dirty="0"/>
              <a:t>修饰哪种变量，无论这种变量在何处被赋初值，</a:t>
            </a:r>
            <a:r>
              <a:rPr lang="en-US" altLang="zh-CN" dirty="0"/>
              <a:t>final</a:t>
            </a:r>
            <a:r>
              <a:rPr lang="zh-CN" altLang="zh-CN" dirty="0"/>
              <a:t>变量的赋值永远只能有一次。</a:t>
            </a:r>
            <a:endParaRPr lang="en-US" altLang="zh-CN" dirty="0"/>
          </a:p>
          <a:p>
            <a:pPr lvl="1"/>
            <a:r>
              <a:rPr lang="en-US" altLang="zh-CN" dirty="0"/>
              <a:t>final</a:t>
            </a:r>
            <a:r>
              <a:rPr lang="zh-CN" altLang="zh-CN" dirty="0"/>
              <a:t>成员变量</a:t>
            </a:r>
            <a:endParaRPr lang="en-US" altLang="zh-CN" dirty="0"/>
          </a:p>
          <a:p>
            <a:pPr lvl="1"/>
            <a:r>
              <a:rPr lang="en-US" altLang="zh-CN" dirty="0"/>
              <a:t>final</a:t>
            </a:r>
            <a:r>
              <a:rPr lang="zh-CN" altLang="zh-CN" dirty="0"/>
              <a:t>局部变量</a:t>
            </a:r>
            <a:endParaRPr lang="en-US" altLang="zh-CN" dirty="0"/>
          </a:p>
          <a:p>
            <a:pPr lvl="1"/>
            <a:r>
              <a:rPr lang="en-US" altLang="zh-CN" dirty="0"/>
              <a:t>final</a:t>
            </a:r>
            <a:r>
              <a:rPr lang="zh-CN" altLang="zh-CN" dirty="0"/>
              <a:t>方法参数</a:t>
            </a:r>
            <a:endParaRPr lang="en-US" altLang="zh-CN" dirty="0"/>
          </a:p>
          <a:p>
            <a:endParaRPr lang="zh-CN" altLang="zh-CN" b="1"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t>5.4.1  final</a:t>
            </a:r>
            <a:r>
              <a:rPr lang="zh-CN" altLang="zh-CN" dirty="0"/>
              <a:t>修饰符</a:t>
            </a:r>
            <a:endParaRPr lang="zh-CN" altLang="en-US" dirty="0"/>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901065" y="1457325"/>
            <a:ext cx="8229600" cy="4525645"/>
          </a:xfrm>
        </p:spPr>
        <p:txBody>
          <a:bodyPr/>
          <a:lstStyle/>
          <a:p>
            <a:pPr marL="109855" indent="0">
              <a:buNone/>
            </a:pPr>
            <a:r>
              <a:rPr lang="zh-CN" altLang="zh-CN" dirty="0"/>
              <a:t>【例</a:t>
            </a:r>
            <a:r>
              <a:rPr lang="en-US" altLang="zh-CN" dirty="0"/>
              <a:t>5-9</a:t>
            </a:r>
            <a:r>
              <a:rPr lang="zh-CN" altLang="zh-CN" dirty="0"/>
              <a:t>】</a:t>
            </a:r>
            <a:r>
              <a:rPr lang="en-US" altLang="zh-CN" dirty="0"/>
              <a:t>final</a:t>
            </a:r>
            <a:r>
              <a:rPr lang="zh-CN" altLang="zh-CN" dirty="0"/>
              <a:t>修饰成员变量示例。</a:t>
            </a:r>
            <a:endParaRPr lang="en-US" altLang="zh-CN" dirty="0"/>
          </a:p>
          <a:p>
            <a:pPr marL="109855" indent="0">
              <a:buNone/>
            </a:pPr>
            <a:endParaRPr lang="en-US" altLang="zh-CN" dirty="0"/>
          </a:p>
          <a:p>
            <a:pPr marL="109855" indent="0">
              <a:buNone/>
            </a:pPr>
            <a:r>
              <a:rPr lang="zh-CN" altLang="zh-CN" dirty="0"/>
              <a:t>【例</a:t>
            </a:r>
            <a:r>
              <a:rPr lang="en-US" altLang="zh-CN" dirty="0"/>
              <a:t>5-10</a:t>
            </a:r>
            <a:r>
              <a:rPr lang="zh-CN" altLang="zh-CN" dirty="0"/>
              <a:t>】</a:t>
            </a:r>
            <a:r>
              <a:rPr lang="en-US" altLang="zh-CN" dirty="0"/>
              <a:t>final</a:t>
            </a:r>
            <a:r>
              <a:rPr lang="zh-CN" altLang="zh-CN" dirty="0"/>
              <a:t>修饰局部变量示例。</a:t>
            </a:r>
            <a:endParaRPr lang="zh-CN" altLang="zh-CN" dirty="0"/>
          </a:p>
          <a:p>
            <a:pPr marL="109855" indent="0">
              <a:buNone/>
            </a:pP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t>5.4.1  final</a:t>
            </a:r>
            <a:r>
              <a:rPr lang="zh-CN" altLang="zh-CN" dirty="0"/>
              <a:t>修饰符</a:t>
            </a:r>
            <a:endParaRPr lang="zh-CN" altLang="en-US" dirty="0"/>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nvPr>
        </p:nvGraphicFramePr>
        <p:xfrm>
          <a:off x="645795" y="1844675"/>
          <a:ext cx="7677212" cy="3384376"/>
        </p:xfrm>
        <a:graphic>
          <a:graphicData uri="http://schemas.openxmlformats.org/drawingml/2006/table">
            <a:tbl>
              <a:tblPr firstRow="1" firstCol="1" bandRow="1">
                <a:tableStyleId>{5C22544A-7EE6-4342-B048-85BDC9FD1C3A}</a:tableStyleId>
              </a:tblPr>
              <a:tblGrid>
                <a:gridCol w="1300182"/>
                <a:gridCol w="999162"/>
                <a:gridCol w="1317625"/>
                <a:gridCol w="1023187"/>
                <a:gridCol w="989268"/>
                <a:gridCol w="1045799"/>
                <a:gridCol w="1001989"/>
              </a:tblGrid>
              <a:tr h="1038680">
                <a:tc>
                  <a:txBody>
                    <a:bodyPr/>
                    <a:lstStyle/>
                    <a:p>
                      <a:pPr algn="ctr">
                        <a:lnSpc>
                          <a:spcPts val="1500"/>
                        </a:lnSpc>
                        <a:spcBef>
                          <a:spcPts val="200"/>
                        </a:spcBef>
                        <a:spcAft>
                          <a:spcPts val="0"/>
                        </a:spcAft>
                      </a:pPr>
                      <a:r>
                        <a:rPr lang="en-US" sz="2000">
                          <a:effectLst/>
                        </a:rPr>
                        <a:t> </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public</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protected</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默认</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private</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static</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final</a:t>
                      </a:r>
                      <a:endParaRPr lang="zh-CN" sz="2000">
                        <a:effectLst/>
                        <a:latin typeface="Times New Roman" panose="02020603050405020304"/>
                        <a:ea typeface="宋体" panose="02010600030101010101" pitchFamily="2" charset="-122"/>
                      </a:endParaRPr>
                    </a:p>
                  </a:txBody>
                  <a:tcPr marL="34925" marR="34925" marT="34925" marB="34925" anchor="ctr"/>
                </a:tc>
              </a:tr>
              <a:tr h="586424">
                <a:tc>
                  <a:txBody>
                    <a:bodyPr/>
                    <a:lstStyle/>
                    <a:p>
                      <a:pPr algn="ctr">
                        <a:lnSpc>
                          <a:spcPts val="1500"/>
                        </a:lnSpc>
                        <a:spcBef>
                          <a:spcPts val="200"/>
                        </a:spcBef>
                        <a:spcAft>
                          <a:spcPts val="0"/>
                        </a:spcAft>
                      </a:pPr>
                      <a:r>
                        <a:rPr lang="zh-CN" sz="2000">
                          <a:effectLst/>
                        </a:rPr>
                        <a:t>类</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 </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 </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 </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r>
              <a:tr h="586424">
                <a:tc>
                  <a:txBody>
                    <a:bodyPr/>
                    <a:lstStyle/>
                    <a:p>
                      <a:pPr algn="ctr">
                        <a:lnSpc>
                          <a:spcPts val="1500"/>
                        </a:lnSpc>
                        <a:spcBef>
                          <a:spcPts val="200"/>
                        </a:spcBef>
                        <a:spcAft>
                          <a:spcPts val="0"/>
                        </a:spcAft>
                      </a:pPr>
                      <a:r>
                        <a:rPr lang="zh-CN" sz="2000">
                          <a:effectLst/>
                        </a:rPr>
                        <a:t>数据成员</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r>
              <a:tr h="586424">
                <a:tc>
                  <a:txBody>
                    <a:bodyPr/>
                    <a:lstStyle/>
                    <a:p>
                      <a:pPr algn="ctr">
                        <a:lnSpc>
                          <a:spcPts val="1500"/>
                        </a:lnSpc>
                        <a:spcBef>
                          <a:spcPts val="200"/>
                        </a:spcBef>
                        <a:spcAft>
                          <a:spcPts val="0"/>
                        </a:spcAft>
                      </a:pPr>
                      <a:r>
                        <a:rPr lang="zh-CN" sz="2000">
                          <a:effectLst/>
                        </a:rPr>
                        <a:t>方法成员</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a:effectLst/>
                        </a:rPr>
                        <a:t>√</a:t>
                      </a:r>
                      <a:endParaRPr lang="zh-CN" sz="2000">
                        <a:effectLst/>
                        <a:latin typeface="Times New Roman" panose="02020603050405020304"/>
                        <a:ea typeface="宋体" panose="02010600030101010101" pitchFamily="2" charset="-122"/>
                      </a:endParaRPr>
                    </a:p>
                  </a:txBody>
                  <a:tcPr marL="34925" marR="34925" marT="34925" marB="34925" anchor="ctr"/>
                </a:tc>
              </a:tr>
              <a:tr h="586424">
                <a:tc>
                  <a:txBody>
                    <a:bodyPr/>
                    <a:lstStyle/>
                    <a:p>
                      <a:pPr algn="ctr">
                        <a:lnSpc>
                          <a:spcPts val="1500"/>
                        </a:lnSpc>
                        <a:spcBef>
                          <a:spcPts val="200"/>
                        </a:spcBef>
                        <a:spcAft>
                          <a:spcPts val="0"/>
                        </a:spcAft>
                      </a:pPr>
                      <a:r>
                        <a:rPr lang="zh-CN" sz="2000">
                          <a:effectLst/>
                        </a:rPr>
                        <a:t>局部变量</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 </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 </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 </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 </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en-US" sz="2000">
                          <a:effectLst/>
                        </a:rPr>
                        <a:t> </a:t>
                      </a:r>
                      <a:endParaRPr lang="zh-CN" sz="2000">
                        <a:effectLst/>
                        <a:latin typeface="Times New Roman" panose="02020603050405020304"/>
                        <a:ea typeface="宋体" panose="02010600030101010101" pitchFamily="2" charset="-122"/>
                      </a:endParaRPr>
                    </a:p>
                  </a:txBody>
                  <a:tcPr marL="34925" marR="34925" marT="34925" marB="34925" anchor="ctr"/>
                </a:tc>
                <a:tc>
                  <a:txBody>
                    <a:bodyPr/>
                    <a:lstStyle/>
                    <a:p>
                      <a:pPr algn="ctr">
                        <a:lnSpc>
                          <a:spcPts val="1500"/>
                        </a:lnSpc>
                        <a:spcBef>
                          <a:spcPts val="200"/>
                        </a:spcBef>
                        <a:spcAft>
                          <a:spcPts val="0"/>
                        </a:spcAft>
                      </a:pPr>
                      <a:r>
                        <a:rPr lang="zh-CN" sz="2000" dirty="0">
                          <a:effectLst/>
                        </a:rPr>
                        <a:t>√</a:t>
                      </a:r>
                      <a:endParaRPr lang="zh-CN" sz="2000" dirty="0">
                        <a:effectLst/>
                        <a:latin typeface="Times New Roman" panose="02020603050405020304"/>
                        <a:ea typeface="宋体" panose="02010600030101010101" pitchFamily="2" charset="-122"/>
                      </a:endParaRPr>
                    </a:p>
                  </a:txBody>
                  <a:tcPr marL="34925" marR="34925" marT="34925" marB="34925" anchor="ctr"/>
                </a:tc>
              </a:tr>
            </a:tbl>
          </a:graphicData>
        </a:graphic>
      </p:graphicFrame>
      <p:sp>
        <p:nvSpPr>
          <p:cNvPr id="3" name="标题 2"/>
          <p:cNvSpPr>
            <a:spLocks noGrp="1"/>
          </p:cNvSpPr>
          <p:nvPr>
            <p:ph type="title"/>
          </p:nvPr>
        </p:nvSpPr>
        <p:spPr/>
        <p:txBody>
          <a:bodyPr>
            <a:normAutofit/>
          </a:bodyPr>
          <a:lstStyle/>
          <a:p>
            <a:r>
              <a:rPr lang="en-US" altLang="zh-CN" dirty="0">
                <a:effectLst/>
              </a:rPr>
              <a:t>5.4.2  Java</a:t>
            </a:r>
            <a:r>
              <a:rPr lang="zh-CN" altLang="zh-CN" dirty="0">
                <a:effectLst/>
              </a:rPr>
              <a:t>修饰符之间的关系</a:t>
            </a:r>
            <a:endParaRPr lang="zh-CN" altLang="en-US" dirty="0"/>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200"/>
            <a:ext cx="8229600" cy="4525645"/>
          </a:xfrm>
        </p:spPr>
        <p:txBody>
          <a:bodyPr/>
          <a:lstStyle/>
          <a:p>
            <a:r>
              <a:rPr lang="zh-CN" altLang="zh-CN" dirty="0"/>
              <a:t>继承允许根据其他类的实现来定义一个新类，这种生成子类的复用通常被称为白箱复用（</a:t>
            </a:r>
            <a:r>
              <a:rPr lang="en-US" altLang="zh-CN" dirty="0" err="1"/>
              <a:t>Whitebox</a:t>
            </a:r>
            <a:r>
              <a:rPr lang="en-US" altLang="zh-CN" dirty="0"/>
              <a:t> reuse</a:t>
            </a:r>
            <a:r>
              <a:rPr lang="zh-CN" altLang="zh-CN" dirty="0"/>
              <a:t>）。“白箱”是相对可视性而言，在继承方式中父类的内部细节对子类可见，所以称为白箱。</a:t>
            </a:r>
            <a:endParaRPr lang="zh-CN" altLang="zh-CN" dirty="0"/>
          </a:p>
          <a:p>
            <a:r>
              <a:rPr lang="zh-CN" altLang="zh-CN" dirty="0"/>
              <a:t>组合是类继承之外的另一种复用选择，新的更复杂的功能通过组合对象来获得，这种复用被称为黑箱复用（</a:t>
            </a:r>
            <a:r>
              <a:rPr lang="en-US" altLang="zh-CN" dirty="0" err="1"/>
              <a:t>Blackbox</a:t>
            </a:r>
            <a:r>
              <a:rPr lang="en-US" altLang="zh-CN" dirty="0"/>
              <a:t> reuse</a:t>
            </a:r>
            <a:r>
              <a:rPr lang="zh-CN" altLang="zh-CN" dirty="0"/>
              <a:t>），被组合的对象的内部细节是不可见的，对象只以“黑箱”的形式出现（被组合的对象必须定义了良好的数据访问接口）。</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5.5  </a:t>
            </a:r>
            <a:r>
              <a:rPr lang="zh-CN" altLang="zh-CN" dirty="0">
                <a:effectLst/>
              </a:rPr>
              <a:t>继承和组合</a:t>
            </a:r>
            <a:endParaRPr lang="zh-CN" altLang="en-US" dirty="0"/>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5.5  </a:t>
            </a:r>
            <a:r>
              <a:rPr lang="zh-CN" altLang="zh-CN" dirty="0">
                <a:effectLst/>
              </a:rPr>
              <a:t>继承和组合</a:t>
            </a:r>
            <a:endParaRPr lang="zh-CN" altLang="en-US" dirty="0"/>
          </a:p>
        </p:txBody>
      </p:sp>
      <p:sp>
        <p:nvSpPr>
          <p:cNvPr id="21506" name="Rectangle 2"/>
          <p:cNvSpPr/>
          <p:nvPr>
            <p:custDataLst>
              <p:tags r:id="rId1"/>
            </p:custDataLst>
          </p:nvPr>
        </p:nvSpPr>
        <p:spPr>
          <a:xfrm>
            <a:off x="0" y="1676400"/>
            <a:ext cx="9144000" cy="830263"/>
          </a:xfrm>
          <a:prstGeom prst="rect">
            <a:avLst/>
          </a:prstGeom>
          <a:noFill/>
          <a:ln w="9525">
            <a:noFill/>
          </a:ln>
        </p:spPr>
        <p:txBody>
          <a:bodyPr anchor="t" anchorCtr="0">
            <a:spAutoFit/>
          </a:bodyPr>
          <a:lstStyle/>
          <a:p>
            <a:r>
              <a:rPr lang="en-US" altLang="zh-CN" sz="2400" dirty="0">
                <a:latin typeface="Georgia" panose="02040502050405020303" pitchFamily="18" charset="0"/>
                <a:ea typeface="宋体" panose="02010600030101010101" pitchFamily="2" charset="-122"/>
              </a:rPr>
              <a:t>    </a:t>
            </a:r>
            <a:r>
              <a:rPr lang="zh-CN" altLang="en-US" sz="2400" dirty="0">
                <a:latin typeface="Georgia" panose="02040502050405020303" pitchFamily="18" charset="0"/>
                <a:ea typeface="宋体" panose="02010600030101010101" pitchFamily="2" charset="-122"/>
              </a:rPr>
              <a:t>当你在开始设计是，一般应该</a:t>
            </a:r>
            <a:r>
              <a:rPr lang="zh-CN" altLang="en-US" sz="2400" dirty="0">
                <a:solidFill>
                  <a:srgbClr val="FF0000"/>
                </a:solidFill>
                <a:latin typeface="Georgia" panose="02040502050405020303" pitchFamily="18" charset="0"/>
                <a:ea typeface="宋体" panose="02010600030101010101" pitchFamily="2" charset="-122"/>
              </a:rPr>
              <a:t>优先</a:t>
            </a:r>
            <a:r>
              <a:rPr lang="zh-CN" altLang="en-US" sz="2400" dirty="0">
                <a:latin typeface="Georgia" panose="02040502050405020303" pitchFamily="18" charset="0"/>
                <a:ea typeface="宋体" panose="02010600030101010101" pitchFamily="2" charset="-122"/>
              </a:rPr>
              <a:t>选择使用</a:t>
            </a:r>
            <a:r>
              <a:rPr lang="zh-CN" altLang="en-US" sz="2400" dirty="0">
                <a:solidFill>
                  <a:srgbClr val="FF0000"/>
                </a:solidFill>
                <a:latin typeface="Georgia" panose="02040502050405020303" pitchFamily="18" charset="0"/>
                <a:ea typeface="宋体" panose="02010600030101010101" pitchFamily="2" charset="-122"/>
              </a:rPr>
              <a:t>组合</a:t>
            </a:r>
            <a:r>
              <a:rPr lang="zh-CN" altLang="en-US" sz="2400" dirty="0">
                <a:latin typeface="Georgia" panose="02040502050405020303" pitchFamily="18" charset="0"/>
                <a:ea typeface="宋体" panose="02010600030101010101" pitchFamily="2" charset="-122"/>
              </a:rPr>
              <a:t>，只有</a:t>
            </a:r>
            <a:r>
              <a:rPr lang="zh-CN" altLang="en-US" sz="2400" dirty="0">
                <a:solidFill>
                  <a:srgbClr val="FF0000"/>
                </a:solidFill>
                <a:latin typeface="Georgia" panose="02040502050405020303" pitchFamily="18" charset="0"/>
                <a:ea typeface="宋体" panose="02010600030101010101" pitchFamily="2" charset="-122"/>
              </a:rPr>
              <a:t>确实必要</a:t>
            </a:r>
            <a:r>
              <a:rPr lang="zh-CN" altLang="en-US" sz="2400" dirty="0">
                <a:latin typeface="Georgia" panose="02040502050405020303" pitchFamily="18" charset="0"/>
                <a:ea typeface="宋体" panose="02010600030101010101" pitchFamily="2" charset="-122"/>
              </a:rPr>
              <a:t>时才使用</a:t>
            </a:r>
            <a:r>
              <a:rPr lang="zh-CN" altLang="en-US" sz="2400" dirty="0">
                <a:solidFill>
                  <a:srgbClr val="FF0000"/>
                </a:solidFill>
                <a:latin typeface="Georgia" panose="02040502050405020303" pitchFamily="18" charset="0"/>
                <a:ea typeface="宋体" panose="02010600030101010101" pitchFamily="2" charset="-122"/>
              </a:rPr>
              <a:t>继承</a:t>
            </a:r>
            <a:r>
              <a:rPr lang="zh-CN" altLang="en-US" sz="2400" dirty="0">
                <a:latin typeface="Georgia" panose="02040502050405020303"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sp>
        <p:nvSpPr>
          <p:cNvPr id="21507" name="Rectangle 3"/>
          <p:cNvSpPr/>
          <p:nvPr>
            <p:custDataLst>
              <p:tags r:id="rId2"/>
            </p:custDataLst>
          </p:nvPr>
        </p:nvSpPr>
        <p:spPr>
          <a:xfrm>
            <a:off x="0" y="3962400"/>
            <a:ext cx="9144000" cy="1198563"/>
          </a:xfrm>
          <a:prstGeom prst="rect">
            <a:avLst/>
          </a:prstGeom>
          <a:noFill/>
          <a:ln w="9525">
            <a:noFill/>
          </a:ln>
        </p:spPr>
        <p:txBody>
          <a:bodyPr anchor="t" anchorCtr="0">
            <a:spAutoFit/>
          </a:bodyPr>
          <a:lstStyle/>
          <a:p>
            <a:r>
              <a:rPr lang="en-US" altLang="zh-CN" sz="2400" dirty="0">
                <a:latin typeface="Georgia" panose="02040502050405020303" pitchFamily="18" charset="0"/>
                <a:ea typeface="宋体" panose="02010600030101010101" pitchFamily="2" charset="-122"/>
              </a:rPr>
              <a:t>    </a:t>
            </a:r>
            <a:r>
              <a:rPr lang="zh-CN" altLang="en-US" sz="2400" dirty="0">
                <a:latin typeface="Georgia" panose="02040502050405020303" pitchFamily="18" charset="0"/>
                <a:ea typeface="宋体" panose="02010600030101010101" pitchFamily="2" charset="-122"/>
              </a:rPr>
              <a:t>我们的目标是找到或创建某些类，其中，每个类都有具体的用途，而且既不是太大（包含太多功能而难以复用），也不是太小（不添加其他功能就无法使用。）</a:t>
            </a:r>
            <a:endParaRPr lang="zh-CN" altLang="en-US" sz="2400" dirty="0">
              <a:latin typeface="Georgia" panose="02040502050405020303"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additive="base">
                                        <p:cTn id="7" dur="500" fill="hold"/>
                                        <p:tgtEl>
                                          <p:spTgt spid="21506"/>
                                        </p:tgtEl>
                                        <p:attrNameLst>
                                          <p:attrName>ppt_x</p:attrName>
                                        </p:attrNameLst>
                                      </p:cBhvr>
                                      <p:tavLst>
                                        <p:tav tm="0">
                                          <p:val>
                                            <p:strVal val="0-#ppt_w/2"/>
                                          </p:val>
                                        </p:tav>
                                        <p:tav tm="100000">
                                          <p:val>
                                            <p:strVal val="#ppt_x"/>
                                          </p:val>
                                        </p:tav>
                                      </p:tavLst>
                                    </p:anim>
                                    <p:anim calcmode="lin" valueType="num">
                                      <p:cBhvr additive="base">
                                        <p:cTn id="8" dur="500" fill="hold"/>
                                        <p:tgtEl>
                                          <p:spTgt spid="215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507"/>
                                        </p:tgtEl>
                                        <p:attrNameLst>
                                          <p:attrName>style.visibility</p:attrName>
                                        </p:attrNameLst>
                                      </p:cBhvr>
                                      <p:to>
                                        <p:strVal val="visible"/>
                                      </p:to>
                                    </p:set>
                                    <p:anim calcmode="lin" valueType="num">
                                      <p:cBhvr additive="base">
                                        <p:cTn id="13" dur="500" fill="hold"/>
                                        <p:tgtEl>
                                          <p:spTgt spid="21507"/>
                                        </p:tgtEl>
                                        <p:attrNameLst>
                                          <p:attrName>ppt_x</p:attrName>
                                        </p:attrNameLst>
                                      </p:cBhvr>
                                      <p:tavLst>
                                        <p:tav tm="0">
                                          <p:val>
                                            <p:strVal val="1+#ppt_w/2"/>
                                          </p:val>
                                        </p:tav>
                                        <p:tav tm="100000">
                                          <p:val>
                                            <p:strVal val="#ppt_x"/>
                                          </p:val>
                                        </p:tav>
                                      </p:tavLst>
                                    </p:anim>
                                    <p:anim calcmode="lin" valueType="num">
                                      <p:cBhvr additive="base">
                                        <p:cTn id="14" dur="500" fill="hold"/>
                                        <p:tgtEl>
                                          <p:spTgt spid="215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en-US" dirty="0"/>
              <a:t>作业</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43280" y="858520"/>
            <a:ext cx="6269355" cy="2832100"/>
          </a:xfrm>
          <a:prstGeom prst="rect">
            <a:avLst/>
          </a:prstGeom>
          <a:noFill/>
          <a:ln>
            <a:noFill/>
          </a:ln>
        </p:spPr>
      </p:pic>
      <p:sp>
        <p:nvSpPr>
          <p:cNvPr id="6" name="文本框 5"/>
          <p:cNvSpPr txBox="1"/>
          <p:nvPr/>
        </p:nvSpPr>
        <p:spPr>
          <a:xfrm>
            <a:off x="2586355" y="3594100"/>
            <a:ext cx="6099175" cy="2461260"/>
          </a:xfrm>
          <a:prstGeom prst="rect">
            <a:avLst/>
          </a:prstGeom>
          <a:solidFill>
            <a:schemeClr val="bg1"/>
          </a:solidFill>
        </p:spPr>
        <p:txBody>
          <a:bodyPr wrap="square">
            <a:spAutoFit/>
          </a:bodyPr>
          <a:lstStyle/>
          <a:p>
            <a:pPr indent="269875" algn="just"/>
            <a:r>
              <a:rPr lang="zh-CN" altLang="zh-CN" sz="1800" b="1" dirty="0">
                <a:effectLst/>
                <a:latin typeface="Times New Roman" panose="02020603050405020304" pitchFamily="18" charset="0"/>
                <a:ea typeface="宋体" panose="02010600030101010101" pitchFamily="2" charset="-122"/>
              </a:rPr>
              <a:t>三国演义中的三绝是谁</a:t>
            </a:r>
            <a:r>
              <a:rPr lang="en-US" altLang="zh-CN" sz="1800" b="1"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69875" algn="just"/>
            <a:r>
              <a:rPr lang="en-US" altLang="zh-CN" sz="1800" b="1" dirty="0">
                <a:effectLst/>
                <a:latin typeface="Times New Roman" panose="02020603050405020304" pitchFamily="18" charset="0"/>
                <a:ea typeface="宋体" panose="02010600030101010101" pitchFamily="2" charset="-122"/>
              </a:rPr>
              <a:t>A.</a:t>
            </a:r>
            <a:r>
              <a:rPr lang="zh-CN" altLang="zh-CN" sz="1800" b="1" dirty="0">
                <a:effectLst/>
                <a:latin typeface="Times New Roman" panose="02020603050405020304" pitchFamily="18" charset="0"/>
                <a:ea typeface="宋体" panose="02010600030101010101" pitchFamily="2" charset="-122"/>
              </a:rPr>
              <a:t>曹操</a:t>
            </a:r>
            <a:r>
              <a:rPr lang="en-US" altLang="zh-CN" sz="1800" b="1" dirty="0">
                <a:effectLst/>
                <a:latin typeface="Times New Roman" panose="02020603050405020304" pitchFamily="18" charset="0"/>
                <a:ea typeface="宋体" panose="02010600030101010101" pitchFamily="2" charset="-122"/>
              </a:rPr>
              <a:t>	B.</a:t>
            </a:r>
            <a:r>
              <a:rPr lang="zh-CN" altLang="zh-CN" sz="1800" b="1" dirty="0">
                <a:effectLst/>
                <a:latin typeface="Times New Roman" panose="02020603050405020304" pitchFamily="18" charset="0"/>
                <a:ea typeface="宋体" panose="02010600030101010101" pitchFamily="2" charset="-122"/>
              </a:rPr>
              <a:t>刘备</a:t>
            </a:r>
            <a:r>
              <a:rPr lang="en-US" altLang="zh-CN" sz="1800" b="1" dirty="0">
                <a:effectLst/>
                <a:latin typeface="Times New Roman" panose="02020603050405020304" pitchFamily="18" charset="0"/>
                <a:ea typeface="宋体" panose="02010600030101010101" pitchFamily="2" charset="-122"/>
              </a:rPr>
              <a:t>	C.</a:t>
            </a:r>
            <a:r>
              <a:rPr lang="zh-CN" altLang="zh-CN" sz="1800" b="1" dirty="0">
                <a:effectLst/>
                <a:latin typeface="Times New Roman" panose="02020603050405020304" pitchFamily="18" charset="0"/>
                <a:ea typeface="宋体" panose="02010600030101010101" pitchFamily="2" charset="-122"/>
              </a:rPr>
              <a:t>关羽</a:t>
            </a:r>
            <a:r>
              <a:rPr lang="en-US" altLang="zh-CN" sz="1800" b="1" dirty="0">
                <a:effectLst/>
                <a:latin typeface="Times New Roman" panose="02020603050405020304" pitchFamily="18" charset="0"/>
                <a:ea typeface="宋体" panose="02010600030101010101" pitchFamily="2" charset="-122"/>
              </a:rPr>
              <a:t>	D.</a:t>
            </a:r>
            <a:r>
              <a:rPr lang="zh-CN" altLang="zh-CN" sz="1800" b="1" dirty="0">
                <a:effectLst/>
                <a:latin typeface="Times New Roman" panose="02020603050405020304" pitchFamily="18" charset="0"/>
                <a:ea typeface="宋体" panose="02010600030101010101" pitchFamily="2" charset="-122"/>
              </a:rPr>
              <a:t>诸葛亮</a:t>
            </a:r>
            <a:r>
              <a:rPr lang="en-US" altLang="zh-CN" sz="1800" b="1" dirty="0">
                <a:effectLst/>
                <a:latin typeface="Times New Roman" panose="02020603050405020304" pitchFamily="18" charset="0"/>
                <a:ea typeface="宋体" panose="02010600030101010101" pitchFamily="2" charset="-122"/>
              </a:rPr>
              <a:t>	</a:t>
            </a:r>
            <a:endParaRPr lang="zh-CN" altLang="zh-CN" sz="1800" dirty="0">
              <a:effectLst/>
              <a:latin typeface="Times New Roman" panose="02020603050405020304" pitchFamily="18" charset="0"/>
              <a:ea typeface="宋体" panose="02010600030101010101" pitchFamily="2" charset="-122"/>
            </a:endParaRPr>
          </a:p>
          <a:p>
            <a:pPr indent="269875" algn="just"/>
            <a:r>
              <a:rPr lang="zh-CN" altLang="zh-CN" sz="1800" b="1" dirty="0">
                <a:effectLst/>
                <a:latin typeface="Times New Roman" panose="02020603050405020304" pitchFamily="18" charset="0"/>
                <a:ea typeface="宋体" panose="02010600030101010101" pitchFamily="2" charset="-122"/>
              </a:rPr>
              <a:t>请选择</a:t>
            </a:r>
            <a:r>
              <a:rPr lang="en-US" altLang="zh-CN" sz="1800" b="1" dirty="0">
                <a:effectLst/>
                <a:latin typeface="Times New Roman" panose="02020603050405020304" pitchFamily="18" charset="0"/>
                <a:ea typeface="宋体" panose="02010600030101010101" pitchFamily="2" charset="-122"/>
              </a:rPr>
              <a:t>:cad</a:t>
            </a:r>
            <a:endParaRPr lang="zh-CN" altLang="zh-CN" sz="1800" dirty="0">
              <a:effectLst/>
              <a:latin typeface="Times New Roman" panose="02020603050405020304" pitchFamily="18" charset="0"/>
              <a:ea typeface="宋体" panose="02010600030101010101" pitchFamily="2" charset="-122"/>
            </a:endParaRPr>
          </a:p>
          <a:p>
            <a:pPr indent="269875" algn="just"/>
            <a:r>
              <a:rPr lang="zh-CN" altLang="zh-CN" sz="1800" b="1" dirty="0">
                <a:effectLst/>
                <a:latin typeface="Times New Roman" panose="02020603050405020304" pitchFamily="18" charset="0"/>
                <a:ea typeface="宋体" panose="02010600030101010101" pitchFamily="2" charset="-122"/>
              </a:rPr>
              <a:t>恭喜</a:t>
            </a:r>
            <a:r>
              <a:rPr lang="en-US" altLang="zh-CN" sz="1800" b="1"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答对了</a:t>
            </a:r>
            <a:r>
              <a:rPr lang="en-US" altLang="zh-CN" sz="1800" b="1"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69875" algn="just">
              <a:spcBef>
                <a:spcPts val="1200"/>
              </a:spcBef>
            </a:pPr>
            <a:r>
              <a:rPr lang="zh-CN" altLang="zh-CN" sz="1800" b="1" dirty="0">
                <a:effectLst/>
                <a:latin typeface="Times New Roman" panose="02020603050405020304" pitchFamily="18" charset="0"/>
                <a:ea typeface="宋体" panose="02010600030101010101" pitchFamily="2" charset="-122"/>
              </a:rPr>
              <a:t>最早向刘备推荐诸葛亮的是谁？</a:t>
            </a:r>
            <a:endParaRPr lang="zh-CN" altLang="zh-CN" sz="1800" dirty="0">
              <a:effectLst/>
              <a:latin typeface="Times New Roman" panose="02020603050405020304" pitchFamily="18" charset="0"/>
              <a:ea typeface="宋体" panose="02010600030101010101" pitchFamily="2" charset="-122"/>
            </a:endParaRPr>
          </a:p>
          <a:p>
            <a:pPr indent="269875" algn="just"/>
            <a:r>
              <a:rPr lang="en-US" altLang="zh-CN" sz="1800" b="1" dirty="0">
                <a:effectLst/>
                <a:latin typeface="Times New Roman" panose="02020603050405020304" pitchFamily="18" charset="0"/>
                <a:ea typeface="宋体" panose="02010600030101010101" pitchFamily="2" charset="-122"/>
              </a:rPr>
              <a:t>A.</a:t>
            </a:r>
            <a:r>
              <a:rPr lang="zh-CN" altLang="zh-CN" sz="1800" b="1" dirty="0">
                <a:effectLst/>
                <a:latin typeface="Times New Roman" panose="02020603050405020304" pitchFamily="18" charset="0"/>
                <a:ea typeface="宋体" panose="02010600030101010101" pitchFamily="2" charset="-122"/>
              </a:rPr>
              <a:t>徐庶</a:t>
            </a:r>
            <a:r>
              <a:rPr lang="en-US" altLang="zh-CN" sz="1800" b="1" dirty="0">
                <a:effectLst/>
                <a:latin typeface="Times New Roman" panose="02020603050405020304" pitchFamily="18" charset="0"/>
                <a:ea typeface="宋体" panose="02010600030101010101" pitchFamily="2" charset="-122"/>
              </a:rPr>
              <a:t>	B.</a:t>
            </a:r>
            <a:r>
              <a:rPr lang="zh-CN" altLang="zh-CN" sz="1800" b="1" dirty="0">
                <a:effectLst/>
                <a:latin typeface="Times New Roman" panose="02020603050405020304" pitchFamily="18" charset="0"/>
                <a:ea typeface="宋体" panose="02010600030101010101" pitchFamily="2" charset="-122"/>
              </a:rPr>
              <a:t>司马徽</a:t>
            </a:r>
            <a:r>
              <a:rPr lang="en-US" altLang="zh-CN" sz="1800" b="1" dirty="0">
                <a:effectLst/>
                <a:latin typeface="Times New Roman" panose="02020603050405020304" pitchFamily="18" charset="0"/>
                <a:ea typeface="宋体" panose="02010600030101010101" pitchFamily="2" charset="-122"/>
              </a:rPr>
              <a:t>		C.</a:t>
            </a:r>
            <a:r>
              <a:rPr lang="zh-CN" altLang="zh-CN" sz="1800" b="1" dirty="0">
                <a:effectLst/>
                <a:latin typeface="Times New Roman" panose="02020603050405020304" pitchFamily="18" charset="0"/>
                <a:ea typeface="宋体" panose="02010600030101010101" pitchFamily="2" charset="-122"/>
              </a:rPr>
              <a:t>鲁肃</a:t>
            </a:r>
            <a:r>
              <a:rPr lang="en-US" altLang="zh-CN" sz="1800" b="1" dirty="0">
                <a:effectLst/>
                <a:latin typeface="Times New Roman" panose="02020603050405020304" pitchFamily="18" charset="0"/>
                <a:ea typeface="宋体" panose="02010600030101010101" pitchFamily="2" charset="-122"/>
              </a:rPr>
              <a:t>	D.</a:t>
            </a:r>
            <a:r>
              <a:rPr lang="zh-CN" altLang="zh-CN" sz="1800" b="1" dirty="0">
                <a:effectLst/>
                <a:latin typeface="Times New Roman" panose="02020603050405020304" pitchFamily="18" charset="0"/>
                <a:ea typeface="宋体" panose="02010600030101010101" pitchFamily="2" charset="-122"/>
              </a:rPr>
              <a:t>关羽</a:t>
            </a:r>
            <a:r>
              <a:rPr lang="en-US" altLang="zh-CN" sz="1800" b="1" dirty="0">
                <a:effectLst/>
                <a:latin typeface="Times New Roman" panose="02020603050405020304" pitchFamily="18" charset="0"/>
                <a:ea typeface="宋体" panose="02010600030101010101" pitchFamily="2" charset="-122"/>
              </a:rPr>
              <a:t>	</a:t>
            </a:r>
            <a:endParaRPr lang="zh-CN" altLang="zh-CN" sz="1800" dirty="0">
              <a:effectLst/>
              <a:latin typeface="Times New Roman" panose="02020603050405020304" pitchFamily="18" charset="0"/>
              <a:ea typeface="宋体" panose="02010600030101010101" pitchFamily="2" charset="-122"/>
            </a:endParaRPr>
          </a:p>
          <a:p>
            <a:pPr indent="269875" algn="just"/>
            <a:r>
              <a:rPr lang="zh-CN" altLang="zh-CN" sz="1800" b="1" dirty="0">
                <a:effectLst/>
                <a:latin typeface="Times New Roman" panose="02020603050405020304" pitchFamily="18" charset="0"/>
                <a:ea typeface="宋体" panose="02010600030101010101" pitchFamily="2" charset="-122"/>
              </a:rPr>
              <a:t>请选择</a:t>
            </a:r>
            <a:r>
              <a:rPr lang="en-US" altLang="zh-CN" sz="1800" b="1" dirty="0">
                <a:effectLst/>
                <a:latin typeface="Times New Roman" panose="02020603050405020304" pitchFamily="18" charset="0"/>
                <a:ea typeface="宋体" panose="02010600030101010101" pitchFamily="2" charset="-122"/>
              </a:rPr>
              <a:t>:A</a:t>
            </a:r>
            <a:endParaRPr lang="zh-CN" altLang="zh-CN" sz="1800" dirty="0">
              <a:effectLst/>
              <a:latin typeface="Times New Roman" panose="02020603050405020304" pitchFamily="18" charset="0"/>
              <a:ea typeface="宋体" panose="02010600030101010101" pitchFamily="2" charset="-122"/>
            </a:endParaRPr>
          </a:p>
          <a:p>
            <a:pPr indent="269875" algn="just"/>
            <a:r>
              <a:rPr lang="zh-CN" altLang="zh-CN" sz="1800" b="1" dirty="0">
                <a:effectLst/>
                <a:latin typeface="Times New Roman" panose="02020603050405020304" pitchFamily="18" charset="0"/>
                <a:ea typeface="宋体" panose="02010600030101010101" pitchFamily="2" charset="-122"/>
              </a:rPr>
              <a:t>还得努力呀</a:t>
            </a:r>
            <a:r>
              <a:rPr lang="en-US" altLang="zh-CN" sz="1800" b="1"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en-US" dirty="0"/>
              <a:t>本章思维导图</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7299" y="1160857"/>
            <a:ext cx="8149448" cy="4536504"/>
          </a:xfrm>
          <a:prstGeom prst="rect">
            <a:avLst/>
          </a:prstGeom>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9430" y="1376045"/>
            <a:ext cx="8229600" cy="4525645"/>
          </a:xfrm>
        </p:spPr>
        <p:txBody>
          <a:bodyPr>
            <a:normAutofit fontScale="65000" lnSpcReduction="20000"/>
          </a:bodyPr>
          <a:lstStyle/>
          <a:p>
            <a:pPr marL="109855" indent="0" fontAlgn="auto">
              <a:buNone/>
            </a:pPr>
            <a:r>
              <a:rPr lang="en-US" altLang="zh-CN" b="1" dirty="0"/>
              <a:t>public</a:t>
            </a:r>
            <a:r>
              <a:rPr lang="en-US" altLang="zh-CN" dirty="0"/>
              <a:t> </a:t>
            </a:r>
            <a:r>
              <a:rPr lang="en-US" altLang="zh-CN" b="1" dirty="0"/>
              <a:t>class</a:t>
            </a:r>
            <a:r>
              <a:rPr lang="en-US" altLang="zh-CN" dirty="0"/>
              <a:t> </a:t>
            </a:r>
            <a:r>
              <a:rPr lang="en-US" altLang="zh-CN" dirty="0" err="1"/>
              <a:t>DeliveryMan</a:t>
            </a:r>
            <a:r>
              <a:rPr lang="en-US" altLang="zh-CN" dirty="0"/>
              <a:t> </a:t>
            </a:r>
            <a:r>
              <a:rPr lang="en-US" altLang="zh-CN" b="1" dirty="0"/>
              <a:t>extends</a:t>
            </a:r>
            <a:r>
              <a:rPr lang="en-US" altLang="zh-CN" dirty="0"/>
              <a:t> Person {</a:t>
            </a:r>
            <a:endParaRPr lang="zh-CN" altLang="zh-CN" dirty="0"/>
          </a:p>
          <a:p>
            <a:pPr marL="109855" indent="0" fontAlgn="auto">
              <a:buNone/>
            </a:pPr>
            <a:r>
              <a:rPr lang="en-US" altLang="zh-CN" dirty="0"/>
              <a:t>	//</a:t>
            </a:r>
            <a:r>
              <a:rPr lang="zh-CN" altLang="zh-CN" dirty="0"/>
              <a:t>新增数据成员</a:t>
            </a:r>
            <a:endParaRPr lang="zh-CN" altLang="zh-CN" dirty="0"/>
          </a:p>
          <a:p>
            <a:pPr marL="109855" indent="0" fontAlgn="auto">
              <a:buNone/>
            </a:pPr>
            <a:r>
              <a:rPr lang="en-US" altLang="zh-CN" dirty="0"/>
              <a:t>	</a:t>
            </a:r>
            <a:r>
              <a:rPr lang="en-US" altLang="zh-CN" b="1" dirty="0"/>
              <a:t>private</a:t>
            </a:r>
            <a:r>
              <a:rPr lang="en-US" altLang="zh-CN" dirty="0"/>
              <a:t> String[] </a:t>
            </a:r>
            <a:r>
              <a:rPr lang="en-US" altLang="zh-CN" dirty="0" err="1"/>
              <a:t>deliveryArea</a:t>
            </a:r>
            <a:r>
              <a:rPr lang="en-US" altLang="zh-CN" dirty="0"/>
              <a:t>;	</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zh-CN" altLang="zh-CN" dirty="0"/>
              <a:t>新增方法</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t>void</a:t>
            </a:r>
            <a:r>
              <a:rPr lang="en-US" altLang="zh-CN" dirty="0"/>
              <a:t> </a:t>
            </a:r>
            <a:r>
              <a:rPr lang="en-US" altLang="zh-CN" dirty="0" err="1"/>
              <a:t>setDeliveryArea</a:t>
            </a:r>
            <a:r>
              <a:rPr lang="en-US" altLang="zh-CN" dirty="0"/>
              <a:t>(String[] </a:t>
            </a:r>
            <a:r>
              <a:rPr lang="en-US" altLang="zh-CN" dirty="0" err="1"/>
              <a:t>deliveryArea</a:t>
            </a:r>
            <a:r>
              <a:rPr lang="en-US" altLang="zh-CN" dirty="0"/>
              <a:t>) {</a:t>
            </a:r>
            <a:endParaRPr lang="zh-CN" altLang="zh-CN" dirty="0"/>
          </a:p>
          <a:p>
            <a:pPr marL="109855" indent="0" fontAlgn="auto">
              <a:buNone/>
            </a:pPr>
            <a:r>
              <a:rPr lang="en-US" altLang="zh-CN" dirty="0"/>
              <a:t>		</a:t>
            </a:r>
            <a:r>
              <a:rPr lang="en-US" altLang="zh-CN" b="1" dirty="0" err="1"/>
              <a:t>this</a:t>
            </a:r>
            <a:r>
              <a:rPr lang="en-US" altLang="zh-CN" dirty="0" err="1"/>
              <a:t>.deliveryArea</a:t>
            </a:r>
            <a:r>
              <a:rPr lang="en-US" altLang="zh-CN" dirty="0"/>
              <a:t> = </a:t>
            </a:r>
            <a:r>
              <a:rPr lang="en-US" altLang="zh-CN" dirty="0" err="1"/>
              <a:t>deliveryArea</a:t>
            </a:r>
            <a:r>
              <a:rPr lang="en-US" altLang="zh-CN" dirty="0"/>
              <a:t>;</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b="1" dirty="0"/>
              <a:t>public</a:t>
            </a:r>
            <a:r>
              <a:rPr lang="en-US" altLang="zh-CN" dirty="0"/>
              <a:t> String </a:t>
            </a:r>
            <a:r>
              <a:rPr lang="en-US" altLang="zh-CN" dirty="0" err="1"/>
              <a:t>getInfo</a:t>
            </a:r>
            <a:r>
              <a:rPr lang="en-US" altLang="zh-CN" dirty="0"/>
              <a:t>(){//</a:t>
            </a:r>
            <a:r>
              <a:rPr lang="zh-CN" altLang="zh-CN" dirty="0"/>
              <a:t>拼写快递员信息字符串</a:t>
            </a:r>
            <a:endParaRPr lang="zh-CN" altLang="zh-CN" dirty="0"/>
          </a:p>
          <a:p>
            <a:pPr marL="109855" indent="0" fontAlgn="auto">
              <a:buNone/>
            </a:pPr>
            <a:r>
              <a:rPr lang="en-US" altLang="zh-CN" dirty="0"/>
              <a:t>		String </a:t>
            </a:r>
            <a:r>
              <a:rPr lang="en-US" altLang="zh-CN" dirty="0" err="1"/>
              <a:t>str</a:t>
            </a:r>
            <a:r>
              <a:rPr lang="en-US" altLang="zh-CN" dirty="0"/>
              <a:t> = </a:t>
            </a:r>
            <a:r>
              <a:rPr lang="en-US" altLang="zh-CN" dirty="0" err="1"/>
              <a:t>getId</a:t>
            </a:r>
            <a:r>
              <a:rPr lang="en-US" altLang="zh-CN" dirty="0"/>
              <a:t>()+","+</a:t>
            </a:r>
            <a:r>
              <a:rPr lang="en-US" altLang="zh-CN" dirty="0" err="1"/>
              <a:t>getName</a:t>
            </a:r>
            <a:r>
              <a:rPr lang="en-US" altLang="zh-CN" dirty="0"/>
              <a:t>()+"\n</a:t>
            </a:r>
            <a:r>
              <a:rPr lang="zh-CN" altLang="zh-CN" dirty="0"/>
              <a:t>配送范围</a:t>
            </a:r>
            <a:r>
              <a:rPr lang="en-US" altLang="zh-CN" dirty="0"/>
              <a:t>:";</a:t>
            </a:r>
            <a:endParaRPr lang="zh-CN" altLang="zh-CN" dirty="0"/>
          </a:p>
          <a:p>
            <a:pPr marL="109855" indent="0" fontAlgn="auto">
              <a:buNone/>
            </a:pPr>
            <a:r>
              <a:rPr lang="en-US" altLang="zh-CN" dirty="0"/>
              <a:t>		</a:t>
            </a:r>
            <a:r>
              <a:rPr lang="en-US" altLang="zh-CN" b="1" dirty="0" err="1"/>
              <a:t>int</a:t>
            </a:r>
            <a:r>
              <a:rPr lang="en-US" altLang="zh-CN" dirty="0"/>
              <a:t> i;</a:t>
            </a:r>
            <a:endParaRPr lang="zh-CN" altLang="zh-CN" dirty="0"/>
          </a:p>
          <a:p>
            <a:pPr marL="109855" indent="0" fontAlgn="auto">
              <a:buNone/>
            </a:pPr>
            <a:r>
              <a:rPr lang="en-US" altLang="zh-CN" dirty="0"/>
              <a:t>		</a:t>
            </a:r>
            <a:r>
              <a:rPr lang="en-US" altLang="zh-CN" b="1" dirty="0"/>
              <a:t>for</a:t>
            </a:r>
            <a:r>
              <a:rPr lang="en-US" altLang="zh-CN" dirty="0"/>
              <a:t>(i=0; i&lt;deliveryArea.length-1; i++){//</a:t>
            </a:r>
            <a:r>
              <a:rPr lang="zh-CN" altLang="zh-CN" dirty="0"/>
              <a:t>除最后一个外，都有一个逗号</a:t>
            </a:r>
            <a:endParaRPr lang="zh-CN" altLang="zh-CN" dirty="0"/>
          </a:p>
          <a:p>
            <a:pPr marL="109855" indent="0" fontAlgn="auto">
              <a:buNone/>
            </a:pPr>
            <a:r>
              <a:rPr lang="en-US" altLang="zh-CN" dirty="0"/>
              <a:t>			</a:t>
            </a:r>
            <a:r>
              <a:rPr lang="en-US" altLang="zh-CN" dirty="0" err="1"/>
              <a:t>str</a:t>
            </a:r>
            <a:r>
              <a:rPr lang="en-US" altLang="zh-CN" dirty="0"/>
              <a:t>+=</a:t>
            </a:r>
            <a:r>
              <a:rPr lang="en-US" altLang="zh-CN" dirty="0" err="1"/>
              <a:t>deliveryArea</a:t>
            </a:r>
            <a:r>
              <a:rPr lang="en-US" altLang="zh-CN" dirty="0"/>
              <a:t>[i]+",";</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b="1" dirty="0"/>
              <a:t>return</a:t>
            </a:r>
            <a:r>
              <a:rPr lang="en-US" altLang="zh-CN" dirty="0"/>
              <a:t> </a:t>
            </a:r>
            <a:r>
              <a:rPr lang="en-US" altLang="zh-CN" dirty="0" err="1"/>
              <a:t>str+deliveryArea</a:t>
            </a:r>
            <a:r>
              <a:rPr lang="en-US" altLang="zh-CN" dirty="0"/>
              <a:t>[i];</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endParaRPr lang="zh-CN" altLang="en-US" dirty="0"/>
          </a:p>
        </p:txBody>
      </p:sp>
      <p:sp>
        <p:nvSpPr>
          <p:cNvPr id="3" name="标题 2"/>
          <p:cNvSpPr>
            <a:spLocks noGrp="1"/>
          </p:cNvSpPr>
          <p:nvPr>
            <p:ph type="title"/>
          </p:nvPr>
        </p:nvSpPr>
        <p:spPr>
          <a:xfrm>
            <a:off x="1204913" y="393565"/>
            <a:ext cx="6482886" cy="381635"/>
          </a:xfrm>
        </p:spPr>
        <p:txBody>
          <a:bodyPr/>
          <a:lstStyle/>
          <a:p>
            <a:r>
              <a:rPr kumimoji="1" lang="en-US" altLang="zh-CN" dirty="0"/>
              <a:t>5.1.2 </a:t>
            </a:r>
            <a:r>
              <a:rPr lang="zh-CN" altLang="zh-CN" dirty="0">
                <a:effectLst/>
              </a:rPr>
              <a:t>继承的实现</a:t>
            </a:r>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01040" y="1603375"/>
            <a:ext cx="8435340" cy="4525645"/>
          </a:xfrm>
        </p:spPr>
        <p:txBody>
          <a:bodyPr>
            <a:normAutofit/>
          </a:bodyPr>
          <a:lstStyle/>
          <a:p>
            <a:pPr marL="109855" indent="0" fontAlgn="auto">
              <a:buNone/>
            </a:pPr>
            <a:r>
              <a:rPr lang="en-US" altLang="zh-CN" sz="2000" b="1" dirty="0"/>
              <a:t>public</a:t>
            </a:r>
            <a:r>
              <a:rPr lang="en-US" altLang="zh-CN" sz="2000" dirty="0"/>
              <a:t> </a:t>
            </a:r>
            <a:r>
              <a:rPr lang="en-US" altLang="zh-CN" sz="2000" b="1" dirty="0" err="1"/>
              <a:t>boolean</a:t>
            </a:r>
            <a:r>
              <a:rPr lang="en-US" altLang="zh-CN" sz="2000" dirty="0"/>
              <a:t> </a:t>
            </a:r>
            <a:r>
              <a:rPr lang="en-US" altLang="zh-CN" sz="2000" dirty="0" err="1"/>
              <a:t>isArrived</a:t>
            </a:r>
            <a:r>
              <a:rPr lang="en-US" altLang="zh-CN" sz="2000" dirty="0"/>
              <a:t>(String area){//</a:t>
            </a:r>
            <a:r>
              <a:rPr lang="zh-CN" altLang="zh-CN" sz="2000" dirty="0"/>
              <a:t>检查</a:t>
            </a:r>
            <a:r>
              <a:rPr lang="en-US" altLang="zh-CN" sz="2000" dirty="0"/>
              <a:t>area</a:t>
            </a:r>
            <a:r>
              <a:rPr lang="zh-CN" altLang="zh-CN" sz="2000" dirty="0"/>
              <a:t>是否在配送范围</a:t>
            </a:r>
            <a:endParaRPr lang="zh-CN" altLang="zh-CN" sz="2000" dirty="0"/>
          </a:p>
          <a:p>
            <a:pPr marL="109855" indent="0" fontAlgn="auto">
              <a:buNone/>
            </a:pPr>
            <a:r>
              <a:rPr lang="en-US" altLang="zh-CN" sz="2000" dirty="0"/>
              <a:t>		</a:t>
            </a:r>
            <a:r>
              <a:rPr lang="en-US" altLang="zh-CN" sz="2000" b="1" dirty="0"/>
              <a:t>for</a:t>
            </a:r>
            <a:r>
              <a:rPr lang="en-US" altLang="zh-CN" sz="2000" dirty="0"/>
              <a:t>(String d: </a:t>
            </a:r>
            <a:r>
              <a:rPr lang="en-US" altLang="zh-CN" sz="2000" dirty="0" err="1"/>
              <a:t>deliveryArea</a:t>
            </a:r>
            <a:r>
              <a:rPr lang="en-US" altLang="zh-CN" sz="2000" dirty="0"/>
              <a:t>){</a:t>
            </a:r>
            <a:endParaRPr lang="zh-CN" altLang="zh-CN" sz="2000" dirty="0"/>
          </a:p>
          <a:p>
            <a:pPr marL="109855" indent="0" fontAlgn="auto">
              <a:buNone/>
            </a:pPr>
            <a:r>
              <a:rPr lang="en-US" altLang="zh-CN" sz="2000" dirty="0"/>
              <a:t>			</a:t>
            </a:r>
            <a:r>
              <a:rPr lang="en-US" altLang="zh-CN" sz="2000" b="1" dirty="0"/>
              <a:t>if</a:t>
            </a:r>
            <a:r>
              <a:rPr lang="en-US" altLang="zh-CN" sz="2000" dirty="0"/>
              <a:t>(</a:t>
            </a:r>
            <a:r>
              <a:rPr lang="en-US" altLang="zh-CN" sz="2000" dirty="0" err="1"/>
              <a:t>d.equalsIgnoreCase</a:t>
            </a:r>
            <a:r>
              <a:rPr lang="en-US" altLang="zh-CN" sz="2000" dirty="0"/>
              <a:t>(area)){</a:t>
            </a:r>
            <a:endParaRPr lang="zh-CN" altLang="zh-CN" sz="2000" dirty="0"/>
          </a:p>
          <a:p>
            <a:pPr marL="109855" indent="0" fontAlgn="auto">
              <a:buNone/>
            </a:pPr>
            <a:r>
              <a:rPr lang="en-US" altLang="zh-CN" sz="2000" dirty="0"/>
              <a:t>				</a:t>
            </a:r>
            <a:r>
              <a:rPr lang="en-US" altLang="zh-CN" sz="2000" b="1" dirty="0"/>
              <a:t>return</a:t>
            </a:r>
            <a:r>
              <a:rPr lang="en-US" altLang="zh-CN" sz="2000" dirty="0"/>
              <a:t> </a:t>
            </a:r>
            <a:r>
              <a:rPr lang="en-US" altLang="zh-CN" sz="2000" b="1" dirty="0"/>
              <a:t>true</a:t>
            </a:r>
            <a:r>
              <a:rPr lang="en-US" altLang="zh-CN" sz="2000" dirty="0"/>
              <a:t>;</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r>
              <a:rPr lang="en-US" altLang="zh-CN" sz="2000" b="1" dirty="0"/>
              <a:t>return</a:t>
            </a:r>
            <a:r>
              <a:rPr lang="en-US" altLang="zh-CN" sz="2000" dirty="0"/>
              <a:t> </a:t>
            </a:r>
            <a:r>
              <a:rPr lang="en-US" altLang="zh-CN" sz="2000" b="1" dirty="0"/>
              <a:t>false</a:t>
            </a:r>
            <a:r>
              <a:rPr lang="en-US" altLang="zh-CN" sz="2000" dirty="0"/>
              <a:t>;</a:t>
            </a:r>
            <a:endParaRPr lang="zh-CN" altLang="zh-CN" sz="2000" dirty="0"/>
          </a:p>
          <a:p>
            <a:pPr marL="109855" indent="0" fontAlgn="auto">
              <a:buNone/>
            </a:pPr>
            <a:r>
              <a:rPr lang="en-US" altLang="zh-CN" sz="2000" dirty="0"/>
              <a:t>	}</a:t>
            </a:r>
            <a:endParaRPr lang="en-US" altLang="zh-CN" sz="2000" dirty="0"/>
          </a:p>
          <a:p>
            <a:pPr marL="109855" indent="0" fontAlgn="auto">
              <a:buNone/>
            </a:pPr>
            <a:r>
              <a:rPr lang="en-US" altLang="zh-CN" sz="2000" dirty="0"/>
              <a:t>}</a:t>
            </a:r>
            <a:endParaRPr lang="zh-CN" altLang="en-US" sz="2000" dirty="0"/>
          </a:p>
          <a:p>
            <a:pPr marL="109855" indent="0">
              <a:buNone/>
            </a:pPr>
            <a:endParaRPr lang="zh-CN" altLang="en-US" sz="2000" dirty="0"/>
          </a:p>
        </p:txBody>
      </p:sp>
      <p:sp>
        <p:nvSpPr>
          <p:cNvPr id="3" name="标题 2"/>
          <p:cNvSpPr>
            <a:spLocks noGrp="1"/>
          </p:cNvSpPr>
          <p:nvPr>
            <p:ph type="title"/>
          </p:nvPr>
        </p:nvSpPr>
        <p:spPr>
          <a:xfrm>
            <a:off x="1204913" y="393565"/>
            <a:ext cx="6482886" cy="381635"/>
          </a:xfrm>
        </p:spPr>
        <p:txBody>
          <a:bodyPr/>
          <a:lstStyle/>
          <a:p>
            <a:r>
              <a:rPr kumimoji="1" lang="en-US" altLang="zh-CN" dirty="0"/>
              <a:t>5.1.2 </a:t>
            </a:r>
            <a:r>
              <a:rPr lang="zh-CN" altLang="zh-CN" dirty="0">
                <a:effectLst/>
              </a:rPr>
              <a:t>继承的实现</a:t>
            </a:r>
            <a:endParaRPr lang="zh-CN" altLang="en-US" dirty="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958975" y="1497330"/>
            <a:ext cx="6779260" cy="4525645"/>
          </a:xfrm>
        </p:spPr>
        <p:txBody>
          <a:bodyPr>
            <a:normAutofit/>
          </a:bodyPr>
          <a:lstStyle/>
          <a:p>
            <a:r>
              <a:rPr lang="zh-CN" altLang="zh-CN" sz="2400" dirty="0"/>
              <a:t>要区分“存在”与“可见”之间的关系。</a:t>
            </a:r>
            <a:r>
              <a:rPr lang="en-US" altLang="zh-CN" sz="2400" dirty="0"/>
              <a:t>private</a:t>
            </a:r>
            <a:r>
              <a:rPr lang="zh-CN" altLang="zh-CN" sz="2400" dirty="0"/>
              <a:t>的成员与其他成员一样都被继承到子类中（是存在的），只是它们不能被子类直接使用而已（不可见）。</a:t>
            </a:r>
            <a:endParaRPr lang="zh-CN" altLang="en-US" sz="2400" dirty="0"/>
          </a:p>
        </p:txBody>
      </p:sp>
      <p:sp>
        <p:nvSpPr>
          <p:cNvPr id="3" name="标题 2"/>
          <p:cNvSpPr>
            <a:spLocks noGrp="1"/>
          </p:cNvSpPr>
          <p:nvPr>
            <p:ph type="title"/>
          </p:nvPr>
        </p:nvSpPr>
        <p:spPr>
          <a:xfrm>
            <a:off x="1204913" y="393565"/>
            <a:ext cx="6482886" cy="381635"/>
          </a:xfrm>
        </p:spPr>
        <p:txBody>
          <a:bodyPr/>
          <a:lstStyle/>
          <a:p>
            <a:r>
              <a:rPr kumimoji="1" lang="en-US" altLang="zh-CN" dirty="0"/>
              <a:t>5.1.2 </a:t>
            </a:r>
            <a:r>
              <a:rPr lang="zh-CN" altLang="zh-CN" dirty="0">
                <a:effectLst/>
              </a:rPr>
              <a:t>继承的实现</a:t>
            </a:r>
            <a:endParaRPr lang="zh-CN" altLang="en-US"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1556792"/>
            <a:ext cx="1008112" cy="1224136"/>
          </a:xfrm>
          <a:prstGeom prst="rect">
            <a:avLst/>
          </a:prstGeom>
          <a:noFill/>
          <a:ln>
            <a:noFill/>
          </a:ln>
        </p:spPr>
      </p:pic>
    </p:spTree>
  </p:cSld>
  <p:clrMapOvr>
    <a:masterClrMapping/>
  </p:clrMapOvr>
  <p:transition spd="med">
    <p:fad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PP_MARK_KEY" val="4a69c273-465a-49ed-b2f8-e0e88bfd6183"/>
  <p:tag name="COMMONDATA" val="eyJoZGlkIjoiMWVhMzcxMDIxMGExNjgzODZiNTE2NzQyNmI1NzBmMTk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zh-CN" altLang="en-US"/>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14837</Words>
  <Application>WPS 演示</Application>
  <PresentationFormat>全屏显示(4:3)</PresentationFormat>
  <Paragraphs>1061</Paragraphs>
  <Slides>67</Slides>
  <Notes>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67</vt:i4>
      </vt:variant>
    </vt:vector>
  </HeadingPairs>
  <TitlesOfParts>
    <vt:vector size="84" baseType="lpstr">
      <vt:lpstr>Arial</vt:lpstr>
      <vt:lpstr>宋体</vt:lpstr>
      <vt:lpstr>Wingdings</vt:lpstr>
      <vt:lpstr>Century Gothic</vt:lpstr>
      <vt:lpstr>微软雅黑</vt:lpstr>
      <vt:lpstr>微软雅黑 Light</vt:lpstr>
      <vt:lpstr>Wingdings 3</vt:lpstr>
      <vt:lpstr>仿宋_GB2312</vt:lpstr>
      <vt:lpstr>仿宋</vt:lpstr>
      <vt:lpstr>Georgia</vt:lpstr>
      <vt:lpstr>Times New Roman</vt:lpstr>
      <vt:lpstr>Book Antiqua</vt:lpstr>
      <vt:lpstr>Arial Unicode MS</vt:lpstr>
      <vt:lpstr>Calibri</vt:lpstr>
      <vt:lpstr>Times New Roman</vt:lpstr>
      <vt:lpstr>Consolas</vt:lpstr>
      <vt:lpstr>Office 主题​​</vt:lpstr>
      <vt:lpstr>第5章   类的继承</vt:lpstr>
      <vt:lpstr>5.1.1 继承的概念</vt:lpstr>
      <vt:lpstr>5.1.1 继承的概念</vt:lpstr>
      <vt:lpstr>5.1.1 继承的概念</vt:lpstr>
      <vt:lpstr>5.1.2 继承的实现</vt:lpstr>
      <vt:lpstr>5.1.2 继承的实现</vt:lpstr>
      <vt:lpstr>5.1.2 继承的实现</vt:lpstr>
      <vt:lpstr>5.1.2 继承的实现</vt:lpstr>
      <vt:lpstr>5.1.2 继承的实现</vt:lpstr>
      <vt:lpstr>5.1.3  类成员的访问控制</vt:lpstr>
      <vt:lpstr>5.1.3  类成员的访问控制</vt:lpstr>
      <vt:lpstr>5.1.3  类成员的访问控制</vt:lpstr>
      <vt:lpstr>5.1.3  类成员的访问控制</vt:lpstr>
      <vt:lpstr>5.1.3  类成员的访问控制</vt:lpstr>
      <vt:lpstr>5.1.3  类成员的访问控制</vt:lpstr>
      <vt:lpstr>5.1.3  类成员的访问控制</vt:lpstr>
      <vt:lpstr>5.1.3  类成员的访问控制</vt:lpstr>
      <vt:lpstr>5.1.3  类成员的访问控制</vt:lpstr>
      <vt:lpstr>5.1.3  类成员的访问控制</vt:lpstr>
      <vt:lpstr>5.2  重写父类方法</vt:lpstr>
      <vt:lpstr>5.2.1  重写及其意义</vt:lpstr>
      <vt:lpstr>5.2.1  重写及其意义</vt:lpstr>
      <vt:lpstr>5.2.1  重写及其意义</vt:lpstr>
      <vt:lpstr>5.2.2  Object类与重写toString()方法</vt:lpstr>
      <vt:lpstr>5.2.2  Object类与重写toString()方法</vt:lpstr>
      <vt:lpstr>5.2.2  Object类与重写toString()方法</vt:lpstr>
      <vt:lpstr>5.2.2  Object类与重写toString()方法</vt:lpstr>
      <vt:lpstr>5.2.3  调用父类被重写的方法</vt:lpstr>
      <vt:lpstr>5.2.3  调用父类被重写的方法</vt:lpstr>
      <vt:lpstr>5.2.4  Object类的clone()方法与对象的复制</vt:lpstr>
      <vt:lpstr>5.2.4  Object类的clone()方法与对象的复制</vt:lpstr>
      <vt:lpstr>5.2.4  Object类的clone()方法与对象的复制</vt:lpstr>
      <vt:lpstr>5.2.4  Object类的clone()方法与对象的复制</vt:lpstr>
      <vt:lpstr>5.2.4  Object类的clone()方法与对象的复制</vt:lpstr>
      <vt:lpstr>5.2.4  Object类的clone()方法与对象的复制</vt:lpstr>
      <vt:lpstr>5.2.4  Object类的clone()方法与对象的复制</vt:lpstr>
      <vt:lpstr>5.2.4  Object类的clone()方法与深、浅复制</vt:lpstr>
      <vt:lpstr>5.2.4  Object类的clone()方法与深、浅复制</vt:lpstr>
      <vt:lpstr>5.2.4  Object类的clone()方法与深、浅复制</vt:lpstr>
      <vt:lpstr>5.2.4  Object类的clone()方法与深、浅复制</vt:lpstr>
      <vt:lpstr>浅复制</vt:lpstr>
      <vt:lpstr>浅复制</vt:lpstr>
      <vt:lpstr>浅复制</vt:lpstr>
      <vt:lpstr>深复制</vt:lpstr>
      <vt:lpstr>深复制</vt:lpstr>
      <vt:lpstr>5.3  子类对象的构造</vt:lpstr>
      <vt:lpstr>5.3.1  子类对象的构造过程</vt:lpstr>
      <vt:lpstr>5.3.1  子类对象的构造过程</vt:lpstr>
      <vt:lpstr>5.3.1  子类对象的构造过程</vt:lpstr>
      <vt:lpstr>PowerPoint 演示文稿</vt:lpstr>
      <vt:lpstr>PowerPoint 演示文稿</vt:lpstr>
      <vt:lpstr>PowerPoint 演示文稿</vt:lpstr>
      <vt:lpstr>5.3.2  super与this调用构造方法</vt:lpstr>
      <vt:lpstr>5.3.2  super与this调用构造方法</vt:lpstr>
      <vt:lpstr>5.3.2  super与this调用构造方法</vt:lpstr>
      <vt:lpstr>5.3.2  super与this调用构造方法</vt:lpstr>
      <vt:lpstr>5.3.2  super与this调用构造方法</vt:lpstr>
      <vt:lpstr>5.4  Java修饰符</vt:lpstr>
      <vt:lpstr>5.4.1  final修饰符</vt:lpstr>
      <vt:lpstr>5.4.1  final修饰符</vt:lpstr>
      <vt:lpstr>5.4.1  final修饰符</vt:lpstr>
      <vt:lpstr>5.4.1  final修饰符</vt:lpstr>
      <vt:lpstr>5.4.2  Java修饰符之间的关系</vt:lpstr>
      <vt:lpstr>5.5  继承和组合</vt:lpstr>
      <vt:lpstr>5.5  继承和组合</vt:lpstr>
      <vt:lpstr>作业</vt:lpstr>
      <vt:lpstr>本章思维导图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song</dc:creator>
  <cp:lastModifiedBy>谢宝玛</cp:lastModifiedBy>
  <cp:revision>187</cp:revision>
  <dcterms:created xsi:type="dcterms:W3CDTF">2016-03-09T01:10:00Z</dcterms:created>
  <dcterms:modified xsi:type="dcterms:W3CDTF">2025-03-19T02:15:28Z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82E917A9A6684FEC810FA23341A66654</vt:lpwstr>
  </property>
</Properties>
</file>